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Default Extension="png" ContentType="image/png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5"/>
  </p:notesMasterIdLst>
  <p:handoutMasterIdLst>
    <p:handoutMasterId r:id="rId26"/>
  </p:handoutMasterIdLst>
  <p:sldIdLst>
    <p:sldId id="263" r:id="rId2"/>
    <p:sldId id="525" r:id="rId3"/>
    <p:sldId id="524" r:id="rId4"/>
    <p:sldId id="527" r:id="rId5"/>
    <p:sldId id="528" r:id="rId6"/>
    <p:sldId id="530" r:id="rId7"/>
    <p:sldId id="531" r:id="rId8"/>
    <p:sldId id="532" r:id="rId9"/>
    <p:sldId id="533" r:id="rId10"/>
    <p:sldId id="534" r:id="rId11"/>
    <p:sldId id="535" r:id="rId12"/>
    <p:sldId id="536" r:id="rId13"/>
    <p:sldId id="538" r:id="rId14"/>
    <p:sldId id="539" r:id="rId15"/>
    <p:sldId id="537" r:id="rId16"/>
    <p:sldId id="540" r:id="rId17"/>
    <p:sldId id="542" r:id="rId18"/>
    <p:sldId id="541" r:id="rId19"/>
    <p:sldId id="544" r:id="rId20"/>
    <p:sldId id="543" r:id="rId21"/>
    <p:sldId id="545" r:id="rId22"/>
    <p:sldId id="550" r:id="rId23"/>
    <p:sldId id="464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61E86"/>
    <a:srgbClr val="435422"/>
    <a:srgbClr val="602E04"/>
    <a:srgbClr val="CC0099"/>
    <a:srgbClr val="FF7C8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588" autoAdjust="0"/>
    <p:restoredTop sz="94624" autoAdjust="0"/>
  </p:normalViewPr>
  <p:slideViewPr>
    <p:cSldViewPr>
      <p:cViewPr>
        <p:scale>
          <a:sx n="86" d="100"/>
          <a:sy n="86" d="100"/>
        </p:scale>
        <p:origin x="-2334" y="-7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9" d="100"/>
        <a:sy n="69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3870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5168BCD-2BFD-492D-8FB8-3A01907E1CCE}" type="doc">
      <dgm:prSet loTypeId="urn:microsoft.com/office/officeart/2005/8/layout/radial5" loCatId="relationship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th-TH"/>
        </a:p>
      </dgm:t>
    </dgm:pt>
    <dgm:pt modelId="{F00949DB-EC63-4E62-AFC4-1742F6AB8962}">
      <dgm:prSet phldrT="[Text]"/>
      <dgm:spPr/>
      <dgm:t>
        <a:bodyPr/>
        <a:lstStyle/>
        <a:p>
          <a:r>
            <a:rPr lang="en-US" b="1" dirty="0" smtClean="0"/>
            <a:t>Consumer Behavior</a:t>
          </a:r>
          <a:br>
            <a:rPr lang="en-US" b="1" dirty="0" smtClean="0"/>
          </a:br>
          <a:r>
            <a:rPr lang="en-US" b="1" dirty="0" smtClean="0"/>
            <a:t>Research</a:t>
          </a:r>
          <a:endParaRPr lang="th-TH" b="1" dirty="0"/>
        </a:p>
      </dgm:t>
    </dgm:pt>
    <dgm:pt modelId="{D4477B25-4387-4612-A8F3-6D2032F5ECA1}" type="parTrans" cxnId="{54D8D4CB-67A2-42CF-978A-64CB3361E7C7}">
      <dgm:prSet/>
      <dgm:spPr/>
      <dgm:t>
        <a:bodyPr/>
        <a:lstStyle/>
        <a:p>
          <a:endParaRPr lang="th-TH" b="1"/>
        </a:p>
      </dgm:t>
    </dgm:pt>
    <dgm:pt modelId="{630BF32C-5DCC-4005-A6A5-B24CE542222C}" type="sibTrans" cxnId="{54D8D4CB-67A2-42CF-978A-64CB3361E7C7}">
      <dgm:prSet/>
      <dgm:spPr/>
      <dgm:t>
        <a:bodyPr/>
        <a:lstStyle/>
        <a:p>
          <a:endParaRPr lang="th-TH" b="1"/>
        </a:p>
      </dgm:t>
    </dgm:pt>
    <dgm:pt modelId="{C1B4185F-17B6-4DB1-A315-FE047DE3B1E8}">
      <dgm:prSet phldrT="[Text]"/>
      <dgm:spPr/>
      <dgm:t>
        <a:bodyPr/>
        <a:lstStyle/>
        <a:p>
          <a:r>
            <a:rPr lang="en-US" b="1" dirty="0" smtClean="0"/>
            <a:t>Qualitative Research</a:t>
          </a:r>
          <a:endParaRPr lang="th-TH" b="1" dirty="0"/>
        </a:p>
      </dgm:t>
    </dgm:pt>
    <dgm:pt modelId="{20E741DD-B3E2-4C06-92FC-341E236CF648}" type="parTrans" cxnId="{B7481691-B9D1-436A-821A-5020E9AEF5C6}">
      <dgm:prSet/>
      <dgm:spPr/>
      <dgm:t>
        <a:bodyPr/>
        <a:lstStyle/>
        <a:p>
          <a:endParaRPr lang="th-TH" b="1"/>
        </a:p>
      </dgm:t>
    </dgm:pt>
    <dgm:pt modelId="{6C38DDFB-2EBF-4331-8412-DAE743035525}" type="sibTrans" cxnId="{B7481691-B9D1-436A-821A-5020E9AEF5C6}">
      <dgm:prSet/>
      <dgm:spPr/>
      <dgm:t>
        <a:bodyPr/>
        <a:lstStyle/>
        <a:p>
          <a:endParaRPr lang="th-TH" b="1"/>
        </a:p>
      </dgm:t>
    </dgm:pt>
    <dgm:pt modelId="{6FEDBA4A-E964-49AD-9A9F-8A2E3CCF6E07}">
      <dgm:prSet phldrT="[Text]"/>
      <dgm:spPr/>
      <dgm:t>
        <a:bodyPr/>
        <a:lstStyle/>
        <a:p>
          <a:r>
            <a:rPr lang="en-US" b="1" dirty="0" smtClean="0"/>
            <a:t>Quantitative Research</a:t>
          </a:r>
          <a:endParaRPr lang="th-TH" b="1" dirty="0"/>
        </a:p>
      </dgm:t>
    </dgm:pt>
    <dgm:pt modelId="{E214C34D-F272-4ABE-AE4B-7BAF9379AF25}" type="parTrans" cxnId="{9A1F6773-5BF9-4A2D-93C2-C316A93FCA70}">
      <dgm:prSet/>
      <dgm:spPr/>
      <dgm:t>
        <a:bodyPr/>
        <a:lstStyle/>
        <a:p>
          <a:endParaRPr lang="th-TH" b="1"/>
        </a:p>
      </dgm:t>
    </dgm:pt>
    <dgm:pt modelId="{B58979FE-C2FF-4ED4-930C-82F8CAA5B8C0}" type="sibTrans" cxnId="{9A1F6773-5BF9-4A2D-93C2-C316A93FCA70}">
      <dgm:prSet/>
      <dgm:spPr/>
      <dgm:t>
        <a:bodyPr/>
        <a:lstStyle/>
        <a:p>
          <a:endParaRPr lang="th-TH" b="1"/>
        </a:p>
      </dgm:t>
    </dgm:pt>
    <dgm:pt modelId="{25B23BBA-8C4C-4EAD-9CF6-FE955ECC2D6B}" type="pres">
      <dgm:prSet presAssocID="{35168BCD-2BFD-492D-8FB8-3A01907E1CCE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th-TH"/>
        </a:p>
      </dgm:t>
    </dgm:pt>
    <dgm:pt modelId="{6EB4AAC6-A219-4A2A-BE62-ABD3F9199AC3}" type="pres">
      <dgm:prSet presAssocID="{F00949DB-EC63-4E62-AFC4-1742F6AB8962}" presName="centerShape" presStyleLbl="node0" presStyleIdx="0" presStyleCnt="1" custLinFactNeighborX="-4714"/>
      <dgm:spPr/>
      <dgm:t>
        <a:bodyPr/>
        <a:lstStyle/>
        <a:p>
          <a:endParaRPr lang="th-TH"/>
        </a:p>
      </dgm:t>
    </dgm:pt>
    <dgm:pt modelId="{E90AC982-E32E-411F-A88A-98794E01290A}" type="pres">
      <dgm:prSet presAssocID="{20E741DD-B3E2-4C06-92FC-341E236CF648}" presName="parTrans" presStyleLbl="sibTrans2D1" presStyleIdx="0" presStyleCnt="2"/>
      <dgm:spPr/>
      <dgm:t>
        <a:bodyPr/>
        <a:lstStyle/>
        <a:p>
          <a:endParaRPr lang="th-TH"/>
        </a:p>
      </dgm:t>
    </dgm:pt>
    <dgm:pt modelId="{ACF73E20-FC3B-4539-8B28-C937C517EED7}" type="pres">
      <dgm:prSet presAssocID="{20E741DD-B3E2-4C06-92FC-341E236CF648}" presName="connectorText" presStyleLbl="sibTrans2D1" presStyleIdx="0" presStyleCnt="2"/>
      <dgm:spPr/>
      <dgm:t>
        <a:bodyPr/>
        <a:lstStyle/>
        <a:p>
          <a:endParaRPr lang="th-TH"/>
        </a:p>
      </dgm:t>
    </dgm:pt>
    <dgm:pt modelId="{BBD767B0-6037-4B5B-BA3A-1D8BD4664D4F}" type="pres">
      <dgm:prSet presAssocID="{C1B4185F-17B6-4DB1-A315-FE047DE3B1E8}" presName="node" presStyleLbl="node1" presStyleIdx="0" presStyleCnt="2" custRadScaleRad="106967" custRadScaleInc="65079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6638C633-A79C-44F9-9819-62D418C0317D}" type="pres">
      <dgm:prSet presAssocID="{E214C34D-F272-4ABE-AE4B-7BAF9379AF25}" presName="parTrans" presStyleLbl="sibTrans2D1" presStyleIdx="1" presStyleCnt="2"/>
      <dgm:spPr/>
      <dgm:t>
        <a:bodyPr/>
        <a:lstStyle/>
        <a:p>
          <a:endParaRPr lang="th-TH"/>
        </a:p>
      </dgm:t>
    </dgm:pt>
    <dgm:pt modelId="{3B71F94C-8B1C-4885-A3AF-A176F31AEB6C}" type="pres">
      <dgm:prSet presAssocID="{E214C34D-F272-4ABE-AE4B-7BAF9379AF25}" presName="connectorText" presStyleLbl="sibTrans2D1" presStyleIdx="1" presStyleCnt="2"/>
      <dgm:spPr/>
      <dgm:t>
        <a:bodyPr/>
        <a:lstStyle/>
        <a:p>
          <a:endParaRPr lang="th-TH"/>
        </a:p>
      </dgm:t>
    </dgm:pt>
    <dgm:pt modelId="{5BE5CDF9-A343-483D-8E0F-DF06F80B4496}" type="pres">
      <dgm:prSet presAssocID="{6FEDBA4A-E964-49AD-9A9F-8A2E3CCF6E07}" presName="node" presStyleLbl="node1" presStyleIdx="1" presStyleCnt="2" custRadScaleRad="99877" custRadScaleInc="-73381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</dgm:ptLst>
  <dgm:cxnLst>
    <dgm:cxn modelId="{61BDF9C8-6935-40D4-BFCF-896003CB98E7}" type="presOf" srcId="{20E741DD-B3E2-4C06-92FC-341E236CF648}" destId="{E90AC982-E32E-411F-A88A-98794E01290A}" srcOrd="0" destOrd="0" presId="urn:microsoft.com/office/officeart/2005/8/layout/radial5"/>
    <dgm:cxn modelId="{B7481691-B9D1-436A-821A-5020E9AEF5C6}" srcId="{F00949DB-EC63-4E62-AFC4-1742F6AB8962}" destId="{C1B4185F-17B6-4DB1-A315-FE047DE3B1E8}" srcOrd="0" destOrd="0" parTransId="{20E741DD-B3E2-4C06-92FC-341E236CF648}" sibTransId="{6C38DDFB-2EBF-4331-8412-DAE743035525}"/>
    <dgm:cxn modelId="{9A1F6773-5BF9-4A2D-93C2-C316A93FCA70}" srcId="{F00949DB-EC63-4E62-AFC4-1742F6AB8962}" destId="{6FEDBA4A-E964-49AD-9A9F-8A2E3CCF6E07}" srcOrd="1" destOrd="0" parTransId="{E214C34D-F272-4ABE-AE4B-7BAF9379AF25}" sibTransId="{B58979FE-C2FF-4ED4-930C-82F8CAA5B8C0}"/>
    <dgm:cxn modelId="{DF03081F-4334-474D-829B-5CD2CAB0BE18}" type="presOf" srcId="{6FEDBA4A-E964-49AD-9A9F-8A2E3CCF6E07}" destId="{5BE5CDF9-A343-483D-8E0F-DF06F80B4496}" srcOrd="0" destOrd="0" presId="urn:microsoft.com/office/officeart/2005/8/layout/radial5"/>
    <dgm:cxn modelId="{5C2815A1-D2ED-4609-8EBD-2C0FBA829E77}" type="presOf" srcId="{C1B4185F-17B6-4DB1-A315-FE047DE3B1E8}" destId="{BBD767B0-6037-4B5B-BA3A-1D8BD4664D4F}" srcOrd="0" destOrd="0" presId="urn:microsoft.com/office/officeart/2005/8/layout/radial5"/>
    <dgm:cxn modelId="{56FEE9F9-AEDB-426C-ABFD-0A45F908CDD5}" type="presOf" srcId="{E214C34D-F272-4ABE-AE4B-7BAF9379AF25}" destId="{6638C633-A79C-44F9-9819-62D418C0317D}" srcOrd="0" destOrd="0" presId="urn:microsoft.com/office/officeart/2005/8/layout/radial5"/>
    <dgm:cxn modelId="{91253DB7-BAAC-48A2-BB78-90316257E930}" type="presOf" srcId="{35168BCD-2BFD-492D-8FB8-3A01907E1CCE}" destId="{25B23BBA-8C4C-4EAD-9CF6-FE955ECC2D6B}" srcOrd="0" destOrd="0" presId="urn:microsoft.com/office/officeart/2005/8/layout/radial5"/>
    <dgm:cxn modelId="{54D8D4CB-67A2-42CF-978A-64CB3361E7C7}" srcId="{35168BCD-2BFD-492D-8FB8-3A01907E1CCE}" destId="{F00949DB-EC63-4E62-AFC4-1742F6AB8962}" srcOrd="0" destOrd="0" parTransId="{D4477B25-4387-4612-A8F3-6D2032F5ECA1}" sibTransId="{630BF32C-5DCC-4005-A6A5-B24CE542222C}"/>
    <dgm:cxn modelId="{6BE783F5-3FBC-447F-878D-772DABDE710C}" type="presOf" srcId="{F00949DB-EC63-4E62-AFC4-1742F6AB8962}" destId="{6EB4AAC6-A219-4A2A-BE62-ABD3F9199AC3}" srcOrd="0" destOrd="0" presId="urn:microsoft.com/office/officeart/2005/8/layout/radial5"/>
    <dgm:cxn modelId="{FBF8C05D-49AF-401C-A496-4A4D953B1111}" type="presOf" srcId="{E214C34D-F272-4ABE-AE4B-7BAF9379AF25}" destId="{3B71F94C-8B1C-4885-A3AF-A176F31AEB6C}" srcOrd="1" destOrd="0" presId="urn:microsoft.com/office/officeart/2005/8/layout/radial5"/>
    <dgm:cxn modelId="{D697010C-F9D3-4FDB-8109-DDC2F670AA6B}" type="presOf" srcId="{20E741DD-B3E2-4C06-92FC-341E236CF648}" destId="{ACF73E20-FC3B-4539-8B28-C937C517EED7}" srcOrd="1" destOrd="0" presId="urn:microsoft.com/office/officeart/2005/8/layout/radial5"/>
    <dgm:cxn modelId="{A2420A92-C35C-4EB5-8E8C-9D131801272F}" type="presParOf" srcId="{25B23BBA-8C4C-4EAD-9CF6-FE955ECC2D6B}" destId="{6EB4AAC6-A219-4A2A-BE62-ABD3F9199AC3}" srcOrd="0" destOrd="0" presId="urn:microsoft.com/office/officeart/2005/8/layout/radial5"/>
    <dgm:cxn modelId="{547C9E7B-AD12-43AF-98CC-D6AC3DF43B24}" type="presParOf" srcId="{25B23BBA-8C4C-4EAD-9CF6-FE955ECC2D6B}" destId="{E90AC982-E32E-411F-A88A-98794E01290A}" srcOrd="1" destOrd="0" presId="urn:microsoft.com/office/officeart/2005/8/layout/radial5"/>
    <dgm:cxn modelId="{084E43A6-E4D9-4B4A-8188-B281CFFFD20D}" type="presParOf" srcId="{E90AC982-E32E-411F-A88A-98794E01290A}" destId="{ACF73E20-FC3B-4539-8B28-C937C517EED7}" srcOrd="0" destOrd="0" presId="urn:microsoft.com/office/officeart/2005/8/layout/radial5"/>
    <dgm:cxn modelId="{CC2B8466-799D-44B9-AC98-C17FB096B06B}" type="presParOf" srcId="{25B23BBA-8C4C-4EAD-9CF6-FE955ECC2D6B}" destId="{BBD767B0-6037-4B5B-BA3A-1D8BD4664D4F}" srcOrd="2" destOrd="0" presId="urn:microsoft.com/office/officeart/2005/8/layout/radial5"/>
    <dgm:cxn modelId="{0C43144D-3268-4043-AF69-0CA4B364FFC9}" type="presParOf" srcId="{25B23BBA-8C4C-4EAD-9CF6-FE955ECC2D6B}" destId="{6638C633-A79C-44F9-9819-62D418C0317D}" srcOrd="3" destOrd="0" presId="urn:microsoft.com/office/officeart/2005/8/layout/radial5"/>
    <dgm:cxn modelId="{D13D3498-13BD-4213-8732-BC0089BB9A4C}" type="presParOf" srcId="{6638C633-A79C-44F9-9819-62D418C0317D}" destId="{3B71F94C-8B1C-4885-A3AF-A176F31AEB6C}" srcOrd="0" destOrd="0" presId="urn:microsoft.com/office/officeart/2005/8/layout/radial5"/>
    <dgm:cxn modelId="{5D14F04E-BB81-4796-BE08-9F39F910290A}" type="presParOf" srcId="{25B23BBA-8C4C-4EAD-9CF6-FE955ECC2D6B}" destId="{5BE5CDF9-A343-483D-8E0F-DF06F80B4496}" srcOrd="4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5168BCD-2BFD-492D-8FB8-3A01907E1CCE}" type="doc">
      <dgm:prSet loTypeId="urn:microsoft.com/office/officeart/2005/8/layout/radial5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th-TH"/>
        </a:p>
      </dgm:t>
    </dgm:pt>
    <dgm:pt modelId="{F00949DB-EC63-4E62-AFC4-1742F6AB8962}">
      <dgm:prSet phldrT="[Text]" custT="1"/>
      <dgm:spPr/>
      <dgm:t>
        <a:bodyPr/>
        <a:lstStyle/>
        <a:p>
          <a:r>
            <a:rPr lang="en-US" sz="3200" b="1" dirty="0" smtClean="0"/>
            <a:t>Data</a:t>
          </a:r>
          <a:endParaRPr lang="th-TH" sz="3200" b="1" dirty="0"/>
        </a:p>
      </dgm:t>
    </dgm:pt>
    <dgm:pt modelId="{D4477B25-4387-4612-A8F3-6D2032F5ECA1}" type="parTrans" cxnId="{54D8D4CB-67A2-42CF-978A-64CB3361E7C7}">
      <dgm:prSet/>
      <dgm:spPr/>
      <dgm:t>
        <a:bodyPr/>
        <a:lstStyle/>
        <a:p>
          <a:endParaRPr lang="th-TH" b="1"/>
        </a:p>
      </dgm:t>
    </dgm:pt>
    <dgm:pt modelId="{630BF32C-5DCC-4005-A6A5-B24CE542222C}" type="sibTrans" cxnId="{54D8D4CB-67A2-42CF-978A-64CB3361E7C7}">
      <dgm:prSet/>
      <dgm:spPr/>
      <dgm:t>
        <a:bodyPr/>
        <a:lstStyle/>
        <a:p>
          <a:endParaRPr lang="th-TH" b="1"/>
        </a:p>
      </dgm:t>
    </dgm:pt>
    <dgm:pt modelId="{C1B4185F-17B6-4DB1-A315-FE047DE3B1E8}">
      <dgm:prSet phldrT="[Text]"/>
      <dgm:spPr/>
      <dgm:t>
        <a:bodyPr/>
        <a:lstStyle/>
        <a:p>
          <a:r>
            <a:rPr lang="en-US" dirty="0" smtClean="0"/>
            <a:t>Primary data</a:t>
          </a:r>
          <a:endParaRPr lang="th-TH" b="1" dirty="0"/>
        </a:p>
      </dgm:t>
    </dgm:pt>
    <dgm:pt modelId="{20E741DD-B3E2-4C06-92FC-341E236CF648}" type="parTrans" cxnId="{B7481691-B9D1-436A-821A-5020E9AEF5C6}">
      <dgm:prSet/>
      <dgm:spPr/>
      <dgm:t>
        <a:bodyPr/>
        <a:lstStyle/>
        <a:p>
          <a:endParaRPr lang="th-TH" b="1"/>
        </a:p>
      </dgm:t>
    </dgm:pt>
    <dgm:pt modelId="{6C38DDFB-2EBF-4331-8412-DAE743035525}" type="sibTrans" cxnId="{B7481691-B9D1-436A-821A-5020E9AEF5C6}">
      <dgm:prSet/>
      <dgm:spPr/>
      <dgm:t>
        <a:bodyPr/>
        <a:lstStyle/>
        <a:p>
          <a:endParaRPr lang="th-TH" b="1"/>
        </a:p>
      </dgm:t>
    </dgm:pt>
    <dgm:pt modelId="{6FEDBA4A-E964-49AD-9A9F-8A2E3CCF6E07}">
      <dgm:prSet phldrT="[Text]"/>
      <dgm:spPr/>
      <dgm:t>
        <a:bodyPr/>
        <a:lstStyle/>
        <a:p>
          <a:r>
            <a:rPr lang="en-US" dirty="0" smtClean="0"/>
            <a:t>Secondary data</a:t>
          </a:r>
          <a:endParaRPr lang="th-TH" b="1" dirty="0"/>
        </a:p>
      </dgm:t>
    </dgm:pt>
    <dgm:pt modelId="{E214C34D-F272-4ABE-AE4B-7BAF9379AF25}" type="parTrans" cxnId="{9A1F6773-5BF9-4A2D-93C2-C316A93FCA70}">
      <dgm:prSet/>
      <dgm:spPr/>
      <dgm:t>
        <a:bodyPr/>
        <a:lstStyle/>
        <a:p>
          <a:endParaRPr lang="th-TH" b="1"/>
        </a:p>
      </dgm:t>
    </dgm:pt>
    <dgm:pt modelId="{B58979FE-C2FF-4ED4-930C-82F8CAA5B8C0}" type="sibTrans" cxnId="{9A1F6773-5BF9-4A2D-93C2-C316A93FCA70}">
      <dgm:prSet/>
      <dgm:spPr/>
      <dgm:t>
        <a:bodyPr/>
        <a:lstStyle/>
        <a:p>
          <a:endParaRPr lang="th-TH" b="1"/>
        </a:p>
      </dgm:t>
    </dgm:pt>
    <dgm:pt modelId="{25B23BBA-8C4C-4EAD-9CF6-FE955ECC2D6B}" type="pres">
      <dgm:prSet presAssocID="{35168BCD-2BFD-492D-8FB8-3A01907E1CCE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th-TH"/>
        </a:p>
      </dgm:t>
    </dgm:pt>
    <dgm:pt modelId="{6EB4AAC6-A219-4A2A-BE62-ABD3F9199AC3}" type="pres">
      <dgm:prSet presAssocID="{F00949DB-EC63-4E62-AFC4-1742F6AB8962}" presName="centerShape" presStyleLbl="node0" presStyleIdx="0" presStyleCnt="1" custLinFactNeighborX="-1174"/>
      <dgm:spPr/>
      <dgm:t>
        <a:bodyPr/>
        <a:lstStyle/>
        <a:p>
          <a:endParaRPr lang="th-TH"/>
        </a:p>
      </dgm:t>
    </dgm:pt>
    <dgm:pt modelId="{E90AC982-E32E-411F-A88A-98794E01290A}" type="pres">
      <dgm:prSet presAssocID="{20E741DD-B3E2-4C06-92FC-341E236CF648}" presName="parTrans" presStyleLbl="sibTrans2D1" presStyleIdx="0" presStyleCnt="2"/>
      <dgm:spPr/>
      <dgm:t>
        <a:bodyPr/>
        <a:lstStyle/>
        <a:p>
          <a:endParaRPr lang="th-TH"/>
        </a:p>
      </dgm:t>
    </dgm:pt>
    <dgm:pt modelId="{ACF73E20-FC3B-4539-8B28-C937C517EED7}" type="pres">
      <dgm:prSet presAssocID="{20E741DD-B3E2-4C06-92FC-341E236CF648}" presName="connectorText" presStyleLbl="sibTrans2D1" presStyleIdx="0" presStyleCnt="2"/>
      <dgm:spPr/>
      <dgm:t>
        <a:bodyPr/>
        <a:lstStyle/>
        <a:p>
          <a:endParaRPr lang="th-TH"/>
        </a:p>
      </dgm:t>
    </dgm:pt>
    <dgm:pt modelId="{BBD767B0-6037-4B5B-BA3A-1D8BD4664D4F}" type="pres">
      <dgm:prSet presAssocID="{C1B4185F-17B6-4DB1-A315-FE047DE3B1E8}" presName="node" presStyleLbl="node1" presStyleIdx="0" presStyleCnt="2" custRadScaleRad="113069" custRadScaleInc="67158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6638C633-A79C-44F9-9819-62D418C0317D}" type="pres">
      <dgm:prSet presAssocID="{E214C34D-F272-4ABE-AE4B-7BAF9379AF25}" presName="parTrans" presStyleLbl="sibTrans2D1" presStyleIdx="1" presStyleCnt="2"/>
      <dgm:spPr/>
      <dgm:t>
        <a:bodyPr/>
        <a:lstStyle/>
        <a:p>
          <a:endParaRPr lang="th-TH"/>
        </a:p>
      </dgm:t>
    </dgm:pt>
    <dgm:pt modelId="{3B71F94C-8B1C-4885-A3AF-A176F31AEB6C}" type="pres">
      <dgm:prSet presAssocID="{E214C34D-F272-4ABE-AE4B-7BAF9379AF25}" presName="connectorText" presStyleLbl="sibTrans2D1" presStyleIdx="1" presStyleCnt="2"/>
      <dgm:spPr/>
      <dgm:t>
        <a:bodyPr/>
        <a:lstStyle/>
        <a:p>
          <a:endParaRPr lang="th-TH"/>
        </a:p>
      </dgm:t>
    </dgm:pt>
    <dgm:pt modelId="{5BE5CDF9-A343-483D-8E0F-DF06F80B4496}" type="pres">
      <dgm:prSet presAssocID="{6FEDBA4A-E964-49AD-9A9F-8A2E3CCF6E07}" presName="node" presStyleLbl="node1" presStyleIdx="1" presStyleCnt="2" custRadScaleRad="106387" custRadScaleInc="-75102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</dgm:ptLst>
  <dgm:cxnLst>
    <dgm:cxn modelId="{70C5BF3D-EFB3-44B1-84ED-59BBF597755C}" type="presOf" srcId="{E214C34D-F272-4ABE-AE4B-7BAF9379AF25}" destId="{6638C633-A79C-44F9-9819-62D418C0317D}" srcOrd="0" destOrd="0" presId="urn:microsoft.com/office/officeart/2005/8/layout/radial5"/>
    <dgm:cxn modelId="{B7481691-B9D1-436A-821A-5020E9AEF5C6}" srcId="{F00949DB-EC63-4E62-AFC4-1742F6AB8962}" destId="{C1B4185F-17B6-4DB1-A315-FE047DE3B1E8}" srcOrd="0" destOrd="0" parTransId="{20E741DD-B3E2-4C06-92FC-341E236CF648}" sibTransId="{6C38DDFB-2EBF-4331-8412-DAE743035525}"/>
    <dgm:cxn modelId="{B8B55BAF-0D3A-40BC-8140-ACDBE86DB6AF}" type="presOf" srcId="{C1B4185F-17B6-4DB1-A315-FE047DE3B1E8}" destId="{BBD767B0-6037-4B5B-BA3A-1D8BD4664D4F}" srcOrd="0" destOrd="0" presId="urn:microsoft.com/office/officeart/2005/8/layout/radial5"/>
    <dgm:cxn modelId="{9A1F6773-5BF9-4A2D-93C2-C316A93FCA70}" srcId="{F00949DB-EC63-4E62-AFC4-1742F6AB8962}" destId="{6FEDBA4A-E964-49AD-9A9F-8A2E3CCF6E07}" srcOrd="1" destOrd="0" parTransId="{E214C34D-F272-4ABE-AE4B-7BAF9379AF25}" sibTransId="{B58979FE-C2FF-4ED4-930C-82F8CAA5B8C0}"/>
    <dgm:cxn modelId="{96F846BA-F720-4543-9A4E-6127F13DA422}" type="presOf" srcId="{20E741DD-B3E2-4C06-92FC-341E236CF648}" destId="{E90AC982-E32E-411F-A88A-98794E01290A}" srcOrd="0" destOrd="0" presId="urn:microsoft.com/office/officeart/2005/8/layout/radial5"/>
    <dgm:cxn modelId="{D6DA2740-BBA9-4FEC-B9C1-E49B8EF13EBC}" type="presOf" srcId="{E214C34D-F272-4ABE-AE4B-7BAF9379AF25}" destId="{3B71F94C-8B1C-4885-A3AF-A176F31AEB6C}" srcOrd="1" destOrd="0" presId="urn:microsoft.com/office/officeart/2005/8/layout/radial5"/>
    <dgm:cxn modelId="{54D8D4CB-67A2-42CF-978A-64CB3361E7C7}" srcId="{35168BCD-2BFD-492D-8FB8-3A01907E1CCE}" destId="{F00949DB-EC63-4E62-AFC4-1742F6AB8962}" srcOrd="0" destOrd="0" parTransId="{D4477B25-4387-4612-A8F3-6D2032F5ECA1}" sibTransId="{630BF32C-5DCC-4005-A6A5-B24CE542222C}"/>
    <dgm:cxn modelId="{DF2B36CE-8CAF-45B0-8C2E-34731C0AD6E8}" type="presOf" srcId="{20E741DD-B3E2-4C06-92FC-341E236CF648}" destId="{ACF73E20-FC3B-4539-8B28-C937C517EED7}" srcOrd="1" destOrd="0" presId="urn:microsoft.com/office/officeart/2005/8/layout/radial5"/>
    <dgm:cxn modelId="{C52CB36F-BE2B-4512-9728-DE2DCA33A416}" type="presOf" srcId="{6FEDBA4A-E964-49AD-9A9F-8A2E3CCF6E07}" destId="{5BE5CDF9-A343-483D-8E0F-DF06F80B4496}" srcOrd="0" destOrd="0" presId="urn:microsoft.com/office/officeart/2005/8/layout/radial5"/>
    <dgm:cxn modelId="{E6558C78-C70E-4A88-8A5F-6C6C70D2C2AB}" type="presOf" srcId="{F00949DB-EC63-4E62-AFC4-1742F6AB8962}" destId="{6EB4AAC6-A219-4A2A-BE62-ABD3F9199AC3}" srcOrd="0" destOrd="0" presId="urn:microsoft.com/office/officeart/2005/8/layout/radial5"/>
    <dgm:cxn modelId="{093FE77F-7175-4CF2-AF95-255E56216011}" type="presOf" srcId="{35168BCD-2BFD-492D-8FB8-3A01907E1CCE}" destId="{25B23BBA-8C4C-4EAD-9CF6-FE955ECC2D6B}" srcOrd="0" destOrd="0" presId="urn:microsoft.com/office/officeart/2005/8/layout/radial5"/>
    <dgm:cxn modelId="{1544D0D6-6DDB-4FE0-928D-EDE33F5D9EBA}" type="presParOf" srcId="{25B23BBA-8C4C-4EAD-9CF6-FE955ECC2D6B}" destId="{6EB4AAC6-A219-4A2A-BE62-ABD3F9199AC3}" srcOrd="0" destOrd="0" presId="urn:microsoft.com/office/officeart/2005/8/layout/radial5"/>
    <dgm:cxn modelId="{3E378D90-2435-4E3A-A375-B2D1FFA795D9}" type="presParOf" srcId="{25B23BBA-8C4C-4EAD-9CF6-FE955ECC2D6B}" destId="{E90AC982-E32E-411F-A88A-98794E01290A}" srcOrd="1" destOrd="0" presId="urn:microsoft.com/office/officeart/2005/8/layout/radial5"/>
    <dgm:cxn modelId="{1FA044D2-3DC6-4D11-9882-5D48D949D958}" type="presParOf" srcId="{E90AC982-E32E-411F-A88A-98794E01290A}" destId="{ACF73E20-FC3B-4539-8B28-C937C517EED7}" srcOrd="0" destOrd="0" presId="urn:microsoft.com/office/officeart/2005/8/layout/radial5"/>
    <dgm:cxn modelId="{B6B4F585-35A6-45A6-8474-2C3780D2812F}" type="presParOf" srcId="{25B23BBA-8C4C-4EAD-9CF6-FE955ECC2D6B}" destId="{BBD767B0-6037-4B5B-BA3A-1D8BD4664D4F}" srcOrd="2" destOrd="0" presId="urn:microsoft.com/office/officeart/2005/8/layout/radial5"/>
    <dgm:cxn modelId="{C5DDD9C9-2953-4578-AE17-B9757277848B}" type="presParOf" srcId="{25B23BBA-8C4C-4EAD-9CF6-FE955ECC2D6B}" destId="{6638C633-A79C-44F9-9819-62D418C0317D}" srcOrd="3" destOrd="0" presId="urn:microsoft.com/office/officeart/2005/8/layout/radial5"/>
    <dgm:cxn modelId="{DCF13574-2B46-4111-8556-A22FACC5AC82}" type="presParOf" srcId="{6638C633-A79C-44F9-9819-62D418C0317D}" destId="{3B71F94C-8B1C-4885-A3AF-A176F31AEB6C}" srcOrd="0" destOrd="0" presId="urn:microsoft.com/office/officeart/2005/8/layout/radial5"/>
    <dgm:cxn modelId="{4DEF6F80-4854-498B-8ABE-C00A2BF7449A}" type="presParOf" srcId="{25B23BBA-8C4C-4EAD-9CF6-FE955ECC2D6B}" destId="{5BE5CDF9-A343-483D-8E0F-DF06F80B4496}" srcOrd="4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813CA64-073A-4959-A0DF-46AA5A4A51D1}" type="doc">
      <dgm:prSet loTypeId="urn:microsoft.com/office/officeart/2005/8/layout/list1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th-TH"/>
        </a:p>
      </dgm:t>
    </dgm:pt>
    <dgm:pt modelId="{01FE277C-9DFD-454F-8183-D7AC0400CDD4}">
      <dgm:prSet phldrT="[Text]"/>
      <dgm:spPr/>
      <dgm:t>
        <a:bodyPr/>
        <a:lstStyle/>
        <a:p>
          <a:r>
            <a:rPr lang="en-US" b="1" dirty="0" smtClean="0"/>
            <a:t>Internal Data</a:t>
          </a:r>
          <a:endParaRPr lang="th-TH" b="1" dirty="0"/>
        </a:p>
      </dgm:t>
    </dgm:pt>
    <dgm:pt modelId="{F6C30B6B-7284-42DE-A051-224FD141F314}" type="parTrans" cxnId="{C8283FA1-A424-4060-98FC-7D23AFC3AC30}">
      <dgm:prSet/>
      <dgm:spPr/>
      <dgm:t>
        <a:bodyPr/>
        <a:lstStyle/>
        <a:p>
          <a:endParaRPr lang="th-TH"/>
        </a:p>
      </dgm:t>
    </dgm:pt>
    <dgm:pt modelId="{15E6D8E0-0031-4005-8C1F-06CC87B99167}" type="sibTrans" cxnId="{C8283FA1-A424-4060-98FC-7D23AFC3AC30}">
      <dgm:prSet/>
      <dgm:spPr/>
      <dgm:t>
        <a:bodyPr/>
        <a:lstStyle/>
        <a:p>
          <a:endParaRPr lang="th-TH"/>
        </a:p>
      </dgm:t>
    </dgm:pt>
    <dgm:pt modelId="{2160987D-5704-494F-B53E-6E2EC0D4EC63}">
      <dgm:prSet phldrT="[Text]"/>
      <dgm:spPr/>
      <dgm:t>
        <a:bodyPr/>
        <a:lstStyle/>
        <a:p>
          <a:r>
            <a:rPr lang="en-US" b="1" dirty="0" smtClean="0"/>
            <a:t>External Data</a:t>
          </a:r>
          <a:endParaRPr lang="th-TH" b="1" dirty="0"/>
        </a:p>
      </dgm:t>
    </dgm:pt>
    <dgm:pt modelId="{29518720-584B-4370-B140-328EF7296C04}" type="parTrans" cxnId="{D4AD81AC-26CF-4AFE-A636-50A6EB7859FF}">
      <dgm:prSet/>
      <dgm:spPr/>
      <dgm:t>
        <a:bodyPr/>
        <a:lstStyle/>
        <a:p>
          <a:endParaRPr lang="th-TH"/>
        </a:p>
      </dgm:t>
    </dgm:pt>
    <dgm:pt modelId="{D7751E64-A2E2-434C-B6A2-DA1AB5E26141}" type="sibTrans" cxnId="{D4AD81AC-26CF-4AFE-A636-50A6EB7859FF}">
      <dgm:prSet/>
      <dgm:spPr/>
      <dgm:t>
        <a:bodyPr/>
        <a:lstStyle/>
        <a:p>
          <a:endParaRPr lang="th-TH"/>
        </a:p>
      </dgm:t>
    </dgm:pt>
    <dgm:pt modelId="{1D99473E-4E2C-4629-BB6A-ED86385E79C8}" type="pres">
      <dgm:prSet presAssocID="{2813CA64-073A-4959-A0DF-46AA5A4A51D1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th-TH"/>
        </a:p>
      </dgm:t>
    </dgm:pt>
    <dgm:pt modelId="{ACA9B244-2DA6-4122-8197-A950AF51DF06}" type="pres">
      <dgm:prSet presAssocID="{01FE277C-9DFD-454F-8183-D7AC0400CDD4}" presName="parentLin" presStyleCnt="0"/>
      <dgm:spPr/>
    </dgm:pt>
    <dgm:pt modelId="{0702D1D8-0350-4B81-A478-0BABCA3F261D}" type="pres">
      <dgm:prSet presAssocID="{01FE277C-9DFD-454F-8183-D7AC0400CDD4}" presName="parentLeftMargin" presStyleLbl="node1" presStyleIdx="0" presStyleCnt="2"/>
      <dgm:spPr/>
      <dgm:t>
        <a:bodyPr/>
        <a:lstStyle/>
        <a:p>
          <a:endParaRPr lang="th-TH"/>
        </a:p>
      </dgm:t>
    </dgm:pt>
    <dgm:pt modelId="{D1CE283D-C444-41DD-BD85-688F5ACB60F7}" type="pres">
      <dgm:prSet presAssocID="{01FE277C-9DFD-454F-8183-D7AC0400CDD4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18AF8C92-DE98-40F3-BA40-97DE3BD5BDC7}" type="pres">
      <dgm:prSet presAssocID="{01FE277C-9DFD-454F-8183-D7AC0400CDD4}" presName="negativeSpace" presStyleCnt="0"/>
      <dgm:spPr/>
    </dgm:pt>
    <dgm:pt modelId="{21AED96F-15D8-41DA-B5A8-2EBEDFE8573F}" type="pres">
      <dgm:prSet presAssocID="{01FE277C-9DFD-454F-8183-D7AC0400CDD4}" presName="childText" presStyleLbl="conFgAcc1" presStyleIdx="0" presStyleCnt="2">
        <dgm:presLayoutVars>
          <dgm:bulletEnabled val="1"/>
        </dgm:presLayoutVars>
      </dgm:prSet>
      <dgm:spPr/>
    </dgm:pt>
    <dgm:pt modelId="{85214635-27E0-4469-AE3A-65F837FCA576}" type="pres">
      <dgm:prSet presAssocID="{15E6D8E0-0031-4005-8C1F-06CC87B99167}" presName="spaceBetweenRectangles" presStyleCnt="0"/>
      <dgm:spPr/>
    </dgm:pt>
    <dgm:pt modelId="{F33B8269-AA9D-42E7-825C-4E28E64AD5EB}" type="pres">
      <dgm:prSet presAssocID="{2160987D-5704-494F-B53E-6E2EC0D4EC63}" presName="parentLin" presStyleCnt="0"/>
      <dgm:spPr/>
    </dgm:pt>
    <dgm:pt modelId="{B69E40D6-931A-4193-89BD-550ACEDEC619}" type="pres">
      <dgm:prSet presAssocID="{2160987D-5704-494F-B53E-6E2EC0D4EC63}" presName="parentLeftMargin" presStyleLbl="node1" presStyleIdx="0" presStyleCnt="2"/>
      <dgm:spPr/>
      <dgm:t>
        <a:bodyPr/>
        <a:lstStyle/>
        <a:p>
          <a:endParaRPr lang="th-TH"/>
        </a:p>
      </dgm:t>
    </dgm:pt>
    <dgm:pt modelId="{27E4489F-CD6A-4907-9E36-4746D3627668}" type="pres">
      <dgm:prSet presAssocID="{2160987D-5704-494F-B53E-6E2EC0D4EC63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53FFF61B-8C11-4838-AA6E-7C6E65861E8C}" type="pres">
      <dgm:prSet presAssocID="{2160987D-5704-494F-B53E-6E2EC0D4EC63}" presName="negativeSpace" presStyleCnt="0"/>
      <dgm:spPr/>
    </dgm:pt>
    <dgm:pt modelId="{3C8838B9-9D4D-4A88-A147-8B8287060494}" type="pres">
      <dgm:prSet presAssocID="{2160987D-5704-494F-B53E-6E2EC0D4EC63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1BC90F03-2845-4F5F-A42C-8A0C5D184F47}" type="presOf" srcId="{01FE277C-9DFD-454F-8183-D7AC0400CDD4}" destId="{0702D1D8-0350-4B81-A478-0BABCA3F261D}" srcOrd="0" destOrd="0" presId="urn:microsoft.com/office/officeart/2005/8/layout/list1"/>
    <dgm:cxn modelId="{F69F34DF-07BE-487F-99E4-629BCF5DE60F}" type="presOf" srcId="{2160987D-5704-494F-B53E-6E2EC0D4EC63}" destId="{B69E40D6-931A-4193-89BD-550ACEDEC619}" srcOrd="0" destOrd="0" presId="urn:microsoft.com/office/officeart/2005/8/layout/list1"/>
    <dgm:cxn modelId="{7D75B4DC-0787-4871-BD23-313954E66232}" type="presOf" srcId="{2813CA64-073A-4959-A0DF-46AA5A4A51D1}" destId="{1D99473E-4E2C-4629-BB6A-ED86385E79C8}" srcOrd="0" destOrd="0" presId="urn:microsoft.com/office/officeart/2005/8/layout/list1"/>
    <dgm:cxn modelId="{C8283FA1-A424-4060-98FC-7D23AFC3AC30}" srcId="{2813CA64-073A-4959-A0DF-46AA5A4A51D1}" destId="{01FE277C-9DFD-454F-8183-D7AC0400CDD4}" srcOrd="0" destOrd="0" parTransId="{F6C30B6B-7284-42DE-A051-224FD141F314}" sibTransId="{15E6D8E0-0031-4005-8C1F-06CC87B99167}"/>
    <dgm:cxn modelId="{672C72B1-5513-4871-8AF1-F21630D20372}" type="presOf" srcId="{2160987D-5704-494F-B53E-6E2EC0D4EC63}" destId="{27E4489F-CD6A-4907-9E36-4746D3627668}" srcOrd="1" destOrd="0" presId="urn:microsoft.com/office/officeart/2005/8/layout/list1"/>
    <dgm:cxn modelId="{D4AD81AC-26CF-4AFE-A636-50A6EB7859FF}" srcId="{2813CA64-073A-4959-A0DF-46AA5A4A51D1}" destId="{2160987D-5704-494F-B53E-6E2EC0D4EC63}" srcOrd="1" destOrd="0" parTransId="{29518720-584B-4370-B140-328EF7296C04}" sibTransId="{D7751E64-A2E2-434C-B6A2-DA1AB5E26141}"/>
    <dgm:cxn modelId="{DD97841C-E773-4E78-A4BD-5223A8E9C281}" type="presOf" srcId="{01FE277C-9DFD-454F-8183-D7AC0400CDD4}" destId="{D1CE283D-C444-41DD-BD85-688F5ACB60F7}" srcOrd="1" destOrd="0" presId="urn:microsoft.com/office/officeart/2005/8/layout/list1"/>
    <dgm:cxn modelId="{082AE96C-A578-4EF0-9BF7-919BE890E85A}" type="presParOf" srcId="{1D99473E-4E2C-4629-BB6A-ED86385E79C8}" destId="{ACA9B244-2DA6-4122-8197-A950AF51DF06}" srcOrd="0" destOrd="0" presId="urn:microsoft.com/office/officeart/2005/8/layout/list1"/>
    <dgm:cxn modelId="{2ABC34C4-45A9-49BE-98CE-28C515DB3C6F}" type="presParOf" srcId="{ACA9B244-2DA6-4122-8197-A950AF51DF06}" destId="{0702D1D8-0350-4B81-A478-0BABCA3F261D}" srcOrd="0" destOrd="0" presId="urn:microsoft.com/office/officeart/2005/8/layout/list1"/>
    <dgm:cxn modelId="{9A72ED56-8F67-461A-B772-8CBC81BA3A8C}" type="presParOf" srcId="{ACA9B244-2DA6-4122-8197-A950AF51DF06}" destId="{D1CE283D-C444-41DD-BD85-688F5ACB60F7}" srcOrd="1" destOrd="0" presId="urn:microsoft.com/office/officeart/2005/8/layout/list1"/>
    <dgm:cxn modelId="{ABA5BC73-BDA6-4472-A49B-B2283FFFC81B}" type="presParOf" srcId="{1D99473E-4E2C-4629-BB6A-ED86385E79C8}" destId="{18AF8C92-DE98-40F3-BA40-97DE3BD5BDC7}" srcOrd="1" destOrd="0" presId="urn:microsoft.com/office/officeart/2005/8/layout/list1"/>
    <dgm:cxn modelId="{8ACF1C37-C8C0-4467-83CD-4332F51DEC6F}" type="presParOf" srcId="{1D99473E-4E2C-4629-BB6A-ED86385E79C8}" destId="{21AED96F-15D8-41DA-B5A8-2EBEDFE8573F}" srcOrd="2" destOrd="0" presId="urn:microsoft.com/office/officeart/2005/8/layout/list1"/>
    <dgm:cxn modelId="{5A96110F-2B67-481B-8EEB-AA0DDA378CAA}" type="presParOf" srcId="{1D99473E-4E2C-4629-BB6A-ED86385E79C8}" destId="{85214635-27E0-4469-AE3A-65F837FCA576}" srcOrd="3" destOrd="0" presId="urn:microsoft.com/office/officeart/2005/8/layout/list1"/>
    <dgm:cxn modelId="{C52B56C0-5458-482D-A04A-9D78458AC47B}" type="presParOf" srcId="{1D99473E-4E2C-4629-BB6A-ED86385E79C8}" destId="{F33B8269-AA9D-42E7-825C-4E28E64AD5EB}" srcOrd="4" destOrd="0" presId="urn:microsoft.com/office/officeart/2005/8/layout/list1"/>
    <dgm:cxn modelId="{6F1519D8-3394-45AC-AEDB-15B7653E4844}" type="presParOf" srcId="{F33B8269-AA9D-42E7-825C-4E28E64AD5EB}" destId="{B69E40D6-931A-4193-89BD-550ACEDEC619}" srcOrd="0" destOrd="0" presId="urn:microsoft.com/office/officeart/2005/8/layout/list1"/>
    <dgm:cxn modelId="{193CCAF1-1BFA-4829-BE90-F7E507CF0064}" type="presParOf" srcId="{F33B8269-AA9D-42E7-825C-4E28E64AD5EB}" destId="{27E4489F-CD6A-4907-9E36-4746D3627668}" srcOrd="1" destOrd="0" presId="urn:microsoft.com/office/officeart/2005/8/layout/list1"/>
    <dgm:cxn modelId="{ABC2F800-80AF-4D64-BE12-A439C47149DB}" type="presParOf" srcId="{1D99473E-4E2C-4629-BB6A-ED86385E79C8}" destId="{53FFF61B-8C11-4838-AA6E-7C6E65861E8C}" srcOrd="5" destOrd="0" presId="urn:microsoft.com/office/officeart/2005/8/layout/list1"/>
    <dgm:cxn modelId="{16DCAFFB-F77E-4479-9F97-9E12B7434476}" type="presParOf" srcId="{1D99473E-4E2C-4629-BB6A-ED86385E79C8}" destId="{3C8838B9-9D4D-4A88-A147-8B8287060494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1BBDC72-7849-497D-AF09-F07A4B910D5B}" type="doc">
      <dgm:prSet loTypeId="urn:microsoft.com/office/officeart/2005/8/layout/radial5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th-TH"/>
        </a:p>
      </dgm:t>
    </dgm:pt>
    <dgm:pt modelId="{344AE64A-9C66-4306-BAEB-F9F3CCECB660}">
      <dgm:prSet phldrT="[Text]" custT="1"/>
      <dgm:spPr/>
      <dgm:t>
        <a:bodyPr/>
        <a:lstStyle/>
        <a:p>
          <a:r>
            <a:rPr lang="en-US" sz="2000" b="1" dirty="0" smtClean="0">
              <a:latin typeface="Angsana New" pitchFamily="18" charset="-34"/>
              <a:cs typeface="Angsana New" pitchFamily="18" charset="-34"/>
            </a:rPr>
            <a:t>Research</a:t>
          </a:r>
          <a:br>
            <a:rPr lang="en-US" sz="2000" b="1" dirty="0" smtClean="0">
              <a:latin typeface="Angsana New" pitchFamily="18" charset="-34"/>
              <a:cs typeface="Angsana New" pitchFamily="18" charset="-34"/>
            </a:rPr>
          </a:br>
          <a:r>
            <a:rPr lang="en-US" sz="2000" b="1" dirty="0" smtClean="0">
              <a:latin typeface="Angsana New" pitchFamily="18" charset="-34"/>
              <a:cs typeface="Angsana New" pitchFamily="18" charset="-34"/>
            </a:rPr>
            <a:t>Topics</a:t>
          </a:r>
          <a:endParaRPr lang="th-TH" sz="2000" b="1" dirty="0">
            <a:latin typeface="Angsana New" pitchFamily="18" charset="-34"/>
            <a:cs typeface="Angsana New" pitchFamily="18" charset="-34"/>
          </a:endParaRPr>
        </a:p>
      </dgm:t>
    </dgm:pt>
    <dgm:pt modelId="{D98E775B-DB58-431D-A1DF-A7BC3238ACC1}" type="parTrans" cxnId="{3176610C-BE9B-4962-AA4C-2A102FB37059}">
      <dgm:prSet/>
      <dgm:spPr/>
      <dgm:t>
        <a:bodyPr/>
        <a:lstStyle/>
        <a:p>
          <a:endParaRPr lang="th-TH" b="1"/>
        </a:p>
      </dgm:t>
    </dgm:pt>
    <dgm:pt modelId="{45D67B74-C232-49CD-86E2-54D12D954FD4}" type="sibTrans" cxnId="{3176610C-BE9B-4962-AA4C-2A102FB37059}">
      <dgm:prSet/>
      <dgm:spPr/>
      <dgm:t>
        <a:bodyPr/>
        <a:lstStyle/>
        <a:p>
          <a:endParaRPr lang="th-TH" b="1"/>
        </a:p>
      </dgm:t>
    </dgm:pt>
    <dgm:pt modelId="{FFEE3879-FB37-4435-8A47-8D4AEE205048}">
      <dgm:prSet phldrT="[Text]" custT="1"/>
      <dgm:spPr/>
      <dgm:t>
        <a:bodyPr/>
        <a:lstStyle/>
        <a:p>
          <a:r>
            <a:rPr lang="en-US" sz="2000" b="1" dirty="0" smtClean="0">
              <a:latin typeface="Angsana New" pitchFamily="18" charset="-34"/>
              <a:cs typeface="Angsana New" pitchFamily="18" charset="-34"/>
            </a:rPr>
            <a:t>Activities</a:t>
          </a:r>
          <a:endParaRPr lang="th-TH" sz="2000" b="1" dirty="0" smtClean="0">
            <a:latin typeface="Angsana New" pitchFamily="18" charset="-34"/>
            <a:cs typeface="Angsana New" pitchFamily="18" charset="-34"/>
          </a:endParaRPr>
        </a:p>
      </dgm:t>
    </dgm:pt>
    <dgm:pt modelId="{0EAEA549-F5CD-45E4-B3D4-BFD3972D4D14}" type="parTrans" cxnId="{F09FDF7D-CFC4-41CC-82F0-08BEABD58BF3}">
      <dgm:prSet/>
      <dgm:spPr/>
      <dgm:t>
        <a:bodyPr/>
        <a:lstStyle/>
        <a:p>
          <a:endParaRPr lang="th-TH" b="1"/>
        </a:p>
      </dgm:t>
    </dgm:pt>
    <dgm:pt modelId="{17413B81-924B-45F5-A035-FB37708667DD}" type="sibTrans" cxnId="{F09FDF7D-CFC4-41CC-82F0-08BEABD58BF3}">
      <dgm:prSet/>
      <dgm:spPr/>
      <dgm:t>
        <a:bodyPr/>
        <a:lstStyle/>
        <a:p>
          <a:endParaRPr lang="th-TH" b="1"/>
        </a:p>
      </dgm:t>
    </dgm:pt>
    <dgm:pt modelId="{CF09E526-6A4E-4A4D-8CFA-6223D04DE681}">
      <dgm:prSet phldrT="[Text]" custT="1"/>
      <dgm:spPr/>
      <dgm:t>
        <a:bodyPr/>
        <a:lstStyle/>
        <a:p>
          <a:r>
            <a:rPr lang="en-US" sz="2000" b="1" dirty="0" smtClean="0">
              <a:latin typeface="Angsana New" pitchFamily="18" charset="-34"/>
              <a:cs typeface="Angsana New" pitchFamily="18" charset="-34"/>
            </a:rPr>
            <a:t>Responses</a:t>
          </a:r>
          <a:endParaRPr lang="th-TH" sz="2000" b="1" dirty="0">
            <a:latin typeface="Angsana New" pitchFamily="18" charset="-34"/>
            <a:cs typeface="Angsana New" pitchFamily="18" charset="-34"/>
          </a:endParaRPr>
        </a:p>
      </dgm:t>
    </dgm:pt>
    <dgm:pt modelId="{17B8FC3E-E2A9-4D6D-843C-BC0714D451BD}" type="parTrans" cxnId="{A8BCB644-73D3-486F-9C8D-C4BDC3709833}">
      <dgm:prSet/>
      <dgm:spPr/>
      <dgm:t>
        <a:bodyPr/>
        <a:lstStyle/>
        <a:p>
          <a:endParaRPr lang="th-TH" b="1"/>
        </a:p>
      </dgm:t>
    </dgm:pt>
    <dgm:pt modelId="{D6AF1588-1FA5-4F62-93B9-718866E7CDF9}" type="sibTrans" cxnId="{A8BCB644-73D3-486F-9C8D-C4BDC3709833}">
      <dgm:prSet/>
      <dgm:spPr/>
      <dgm:t>
        <a:bodyPr/>
        <a:lstStyle/>
        <a:p>
          <a:endParaRPr lang="th-TH" b="1"/>
        </a:p>
      </dgm:t>
    </dgm:pt>
    <dgm:pt modelId="{DB40B73B-1403-46E2-AE34-F7E8C3215BD4}" type="pres">
      <dgm:prSet presAssocID="{61BBDC72-7849-497D-AF09-F07A4B910D5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th-TH"/>
        </a:p>
      </dgm:t>
    </dgm:pt>
    <dgm:pt modelId="{0A38C8D3-6514-4AF7-B0D4-04DB5BC0D3E8}" type="pres">
      <dgm:prSet presAssocID="{344AE64A-9C66-4306-BAEB-F9F3CCECB660}" presName="centerShape" presStyleLbl="node0" presStyleIdx="0" presStyleCnt="1"/>
      <dgm:spPr/>
      <dgm:t>
        <a:bodyPr/>
        <a:lstStyle/>
        <a:p>
          <a:endParaRPr lang="th-TH"/>
        </a:p>
      </dgm:t>
    </dgm:pt>
    <dgm:pt modelId="{F3655049-6C77-4E16-8196-612E792213F8}" type="pres">
      <dgm:prSet presAssocID="{0EAEA549-F5CD-45E4-B3D4-BFD3972D4D14}" presName="parTrans" presStyleLbl="sibTrans2D1" presStyleIdx="0" presStyleCnt="2"/>
      <dgm:spPr/>
      <dgm:t>
        <a:bodyPr/>
        <a:lstStyle/>
        <a:p>
          <a:endParaRPr lang="th-TH"/>
        </a:p>
      </dgm:t>
    </dgm:pt>
    <dgm:pt modelId="{97AEACE8-B29A-4952-ACA1-37D92F8EB529}" type="pres">
      <dgm:prSet presAssocID="{0EAEA549-F5CD-45E4-B3D4-BFD3972D4D14}" presName="connectorText" presStyleLbl="sibTrans2D1" presStyleIdx="0" presStyleCnt="2"/>
      <dgm:spPr/>
      <dgm:t>
        <a:bodyPr/>
        <a:lstStyle/>
        <a:p>
          <a:endParaRPr lang="th-TH"/>
        </a:p>
      </dgm:t>
    </dgm:pt>
    <dgm:pt modelId="{F9BB49CC-0E59-4289-BFC4-016577FE91AB}" type="pres">
      <dgm:prSet presAssocID="{FFEE3879-FB37-4435-8A47-8D4AEE205048}" presName="node" presStyleLbl="node1" presStyleIdx="0" presStyleCnt="2" custRadScaleRad="99787" custRadScaleInc="57633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85FCB0C2-1791-42BD-893A-9FCD0BF9F241}" type="pres">
      <dgm:prSet presAssocID="{17B8FC3E-E2A9-4D6D-843C-BC0714D451BD}" presName="parTrans" presStyleLbl="sibTrans2D1" presStyleIdx="1" presStyleCnt="2"/>
      <dgm:spPr/>
      <dgm:t>
        <a:bodyPr/>
        <a:lstStyle/>
        <a:p>
          <a:endParaRPr lang="th-TH"/>
        </a:p>
      </dgm:t>
    </dgm:pt>
    <dgm:pt modelId="{844465B9-2C96-48E0-A83C-3320DECFEB17}" type="pres">
      <dgm:prSet presAssocID="{17B8FC3E-E2A9-4D6D-843C-BC0714D451BD}" presName="connectorText" presStyleLbl="sibTrans2D1" presStyleIdx="1" presStyleCnt="2"/>
      <dgm:spPr/>
      <dgm:t>
        <a:bodyPr/>
        <a:lstStyle/>
        <a:p>
          <a:endParaRPr lang="th-TH"/>
        </a:p>
      </dgm:t>
    </dgm:pt>
    <dgm:pt modelId="{FC4E81C4-9568-418F-9BEE-EC986A16FD88}" type="pres">
      <dgm:prSet presAssocID="{CF09E526-6A4E-4A4D-8CFA-6223D04DE681}" presName="node" presStyleLbl="node1" presStyleIdx="1" presStyleCnt="2" custRadScaleRad="92443" custRadScaleInc="-70625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</dgm:ptLst>
  <dgm:cxnLst>
    <dgm:cxn modelId="{F3400F86-F711-43AC-98F6-35EE2EB1C3C5}" type="presOf" srcId="{61BBDC72-7849-497D-AF09-F07A4B910D5B}" destId="{DB40B73B-1403-46E2-AE34-F7E8C3215BD4}" srcOrd="0" destOrd="0" presId="urn:microsoft.com/office/officeart/2005/8/layout/radial5"/>
    <dgm:cxn modelId="{53992A08-83A3-49BE-BC28-F4D9E15A936B}" type="presOf" srcId="{0EAEA549-F5CD-45E4-B3D4-BFD3972D4D14}" destId="{97AEACE8-B29A-4952-ACA1-37D92F8EB529}" srcOrd="1" destOrd="0" presId="urn:microsoft.com/office/officeart/2005/8/layout/radial5"/>
    <dgm:cxn modelId="{F09FDF7D-CFC4-41CC-82F0-08BEABD58BF3}" srcId="{344AE64A-9C66-4306-BAEB-F9F3CCECB660}" destId="{FFEE3879-FB37-4435-8A47-8D4AEE205048}" srcOrd="0" destOrd="0" parTransId="{0EAEA549-F5CD-45E4-B3D4-BFD3972D4D14}" sibTransId="{17413B81-924B-45F5-A035-FB37708667DD}"/>
    <dgm:cxn modelId="{A8BCB644-73D3-486F-9C8D-C4BDC3709833}" srcId="{344AE64A-9C66-4306-BAEB-F9F3CCECB660}" destId="{CF09E526-6A4E-4A4D-8CFA-6223D04DE681}" srcOrd="1" destOrd="0" parTransId="{17B8FC3E-E2A9-4D6D-843C-BC0714D451BD}" sibTransId="{D6AF1588-1FA5-4F62-93B9-718866E7CDF9}"/>
    <dgm:cxn modelId="{C115CD75-705A-45F8-B549-80DC1E955884}" type="presOf" srcId="{FFEE3879-FB37-4435-8A47-8D4AEE205048}" destId="{F9BB49CC-0E59-4289-BFC4-016577FE91AB}" srcOrd="0" destOrd="0" presId="urn:microsoft.com/office/officeart/2005/8/layout/radial5"/>
    <dgm:cxn modelId="{BB3EF45E-AA8C-466C-AA76-5040D65D231B}" type="presOf" srcId="{17B8FC3E-E2A9-4D6D-843C-BC0714D451BD}" destId="{85FCB0C2-1791-42BD-893A-9FCD0BF9F241}" srcOrd="0" destOrd="0" presId="urn:microsoft.com/office/officeart/2005/8/layout/radial5"/>
    <dgm:cxn modelId="{A0F00816-91AC-4E93-981C-22B6647F177F}" type="presOf" srcId="{0EAEA549-F5CD-45E4-B3D4-BFD3972D4D14}" destId="{F3655049-6C77-4E16-8196-612E792213F8}" srcOrd="0" destOrd="0" presId="urn:microsoft.com/office/officeart/2005/8/layout/radial5"/>
    <dgm:cxn modelId="{88D8571C-6E5D-4EFB-817C-D1DFAB7E1CCC}" type="presOf" srcId="{CF09E526-6A4E-4A4D-8CFA-6223D04DE681}" destId="{FC4E81C4-9568-418F-9BEE-EC986A16FD88}" srcOrd="0" destOrd="0" presId="urn:microsoft.com/office/officeart/2005/8/layout/radial5"/>
    <dgm:cxn modelId="{9262697A-2415-4ACB-89F3-28C38880911D}" type="presOf" srcId="{17B8FC3E-E2A9-4D6D-843C-BC0714D451BD}" destId="{844465B9-2C96-48E0-A83C-3320DECFEB17}" srcOrd="1" destOrd="0" presId="urn:microsoft.com/office/officeart/2005/8/layout/radial5"/>
    <dgm:cxn modelId="{A5A16362-EB33-4060-9233-5106AA660134}" type="presOf" srcId="{344AE64A-9C66-4306-BAEB-F9F3CCECB660}" destId="{0A38C8D3-6514-4AF7-B0D4-04DB5BC0D3E8}" srcOrd="0" destOrd="0" presId="urn:microsoft.com/office/officeart/2005/8/layout/radial5"/>
    <dgm:cxn modelId="{3176610C-BE9B-4962-AA4C-2A102FB37059}" srcId="{61BBDC72-7849-497D-AF09-F07A4B910D5B}" destId="{344AE64A-9C66-4306-BAEB-F9F3CCECB660}" srcOrd="0" destOrd="0" parTransId="{D98E775B-DB58-431D-A1DF-A7BC3238ACC1}" sibTransId="{45D67B74-C232-49CD-86E2-54D12D954FD4}"/>
    <dgm:cxn modelId="{30DBF720-C2B6-446E-98A2-2C5BA0B148C4}" type="presParOf" srcId="{DB40B73B-1403-46E2-AE34-F7E8C3215BD4}" destId="{0A38C8D3-6514-4AF7-B0D4-04DB5BC0D3E8}" srcOrd="0" destOrd="0" presId="urn:microsoft.com/office/officeart/2005/8/layout/radial5"/>
    <dgm:cxn modelId="{7C7AFD68-777E-4953-AFC4-387CA26CA09B}" type="presParOf" srcId="{DB40B73B-1403-46E2-AE34-F7E8C3215BD4}" destId="{F3655049-6C77-4E16-8196-612E792213F8}" srcOrd="1" destOrd="0" presId="urn:microsoft.com/office/officeart/2005/8/layout/radial5"/>
    <dgm:cxn modelId="{DA09F0B0-61BE-4632-B778-0664F7FC97F6}" type="presParOf" srcId="{F3655049-6C77-4E16-8196-612E792213F8}" destId="{97AEACE8-B29A-4952-ACA1-37D92F8EB529}" srcOrd="0" destOrd="0" presId="urn:microsoft.com/office/officeart/2005/8/layout/radial5"/>
    <dgm:cxn modelId="{AFC59C64-0BDB-4796-A095-5369111CA78A}" type="presParOf" srcId="{DB40B73B-1403-46E2-AE34-F7E8C3215BD4}" destId="{F9BB49CC-0E59-4289-BFC4-016577FE91AB}" srcOrd="2" destOrd="0" presId="urn:microsoft.com/office/officeart/2005/8/layout/radial5"/>
    <dgm:cxn modelId="{75C315DA-9663-4ECE-9A4D-66B8021A9210}" type="presParOf" srcId="{DB40B73B-1403-46E2-AE34-F7E8C3215BD4}" destId="{85FCB0C2-1791-42BD-893A-9FCD0BF9F241}" srcOrd="3" destOrd="0" presId="urn:microsoft.com/office/officeart/2005/8/layout/radial5"/>
    <dgm:cxn modelId="{FD08A78D-66D9-40FC-B037-E555EDDE569A}" type="presParOf" srcId="{85FCB0C2-1791-42BD-893A-9FCD0BF9F241}" destId="{844465B9-2C96-48E0-A83C-3320DECFEB17}" srcOrd="0" destOrd="0" presId="urn:microsoft.com/office/officeart/2005/8/layout/radial5"/>
    <dgm:cxn modelId="{C1BFCA09-83EE-4D0A-9A57-D7FC01F1362E}" type="presParOf" srcId="{DB40B73B-1403-46E2-AE34-F7E8C3215BD4}" destId="{FC4E81C4-9568-418F-9BEE-EC986A16FD88}" srcOrd="4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D3E1EDD-2457-4438-86CC-916D87444D6A}" type="doc">
      <dgm:prSet loTypeId="urn:microsoft.com/office/officeart/2005/8/layout/arrow4" loCatId="process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th-TH"/>
        </a:p>
      </dgm:t>
    </dgm:pt>
    <dgm:pt modelId="{9B591FB3-E87C-40BE-8C30-7BE8645F1F3E}">
      <dgm:prSet phldrT="[Text]" custT="1"/>
      <dgm:spPr/>
      <dgm:t>
        <a:bodyPr/>
        <a:lstStyle/>
        <a:p>
          <a:r>
            <a:rPr lang="th-TH" sz="2800" b="1" dirty="0" smtClean="0">
              <a:solidFill>
                <a:schemeClr val="accent3">
                  <a:lumMod val="50000"/>
                </a:schemeClr>
              </a:solidFill>
            </a:rPr>
            <a:t>ด้านบวก</a:t>
          </a:r>
          <a:endParaRPr lang="th-TH" sz="2800" b="1" dirty="0">
            <a:solidFill>
              <a:schemeClr val="accent3">
                <a:lumMod val="50000"/>
              </a:schemeClr>
            </a:solidFill>
          </a:endParaRPr>
        </a:p>
      </dgm:t>
    </dgm:pt>
    <dgm:pt modelId="{C3F7FEFF-A7F9-47AD-A59F-15F81EB1D143}" type="parTrans" cxnId="{C60F02BA-183E-4067-92AB-97FB0DFDFAEC}">
      <dgm:prSet/>
      <dgm:spPr/>
      <dgm:t>
        <a:bodyPr/>
        <a:lstStyle/>
        <a:p>
          <a:endParaRPr lang="th-TH"/>
        </a:p>
      </dgm:t>
    </dgm:pt>
    <dgm:pt modelId="{D2AC7F47-C920-452F-998A-C7E74FFD2EFF}" type="sibTrans" cxnId="{C60F02BA-183E-4067-92AB-97FB0DFDFAEC}">
      <dgm:prSet/>
      <dgm:spPr/>
      <dgm:t>
        <a:bodyPr/>
        <a:lstStyle/>
        <a:p>
          <a:endParaRPr lang="th-TH"/>
        </a:p>
      </dgm:t>
    </dgm:pt>
    <dgm:pt modelId="{F999766A-0C35-4424-8E2F-E7C6AD824DCF}">
      <dgm:prSet phldrT="[Text]" custT="1"/>
      <dgm:spPr/>
      <dgm:t>
        <a:bodyPr/>
        <a:lstStyle/>
        <a:p>
          <a:r>
            <a:rPr lang="th-TH" sz="3200" b="1" smtClean="0">
              <a:solidFill>
                <a:srgbClr val="C00000"/>
              </a:solidFill>
            </a:rPr>
            <a:t>ด้านลบ</a:t>
          </a:r>
          <a:endParaRPr lang="th-TH" sz="3200" b="1" dirty="0">
            <a:solidFill>
              <a:srgbClr val="C00000"/>
            </a:solidFill>
          </a:endParaRPr>
        </a:p>
      </dgm:t>
    </dgm:pt>
    <dgm:pt modelId="{8F57DB89-2EB0-4AAB-8366-285BF6D67402}" type="parTrans" cxnId="{95BA7F5F-CF73-4987-82CB-4B935161F59A}">
      <dgm:prSet/>
      <dgm:spPr/>
      <dgm:t>
        <a:bodyPr/>
        <a:lstStyle/>
        <a:p>
          <a:endParaRPr lang="th-TH"/>
        </a:p>
      </dgm:t>
    </dgm:pt>
    <dgm:pt modelId="{FF507EDE-7CDC-428C-8802-EFA0E7AF2153}" type="sibTrans" cxnId="{95BA7F5F-CF73-4987-82CB-4B935161F59A}">
      <dgm:prSet/>
      <dgm:spPr/>
      <dgm:t>
        <a:bodyPr/>
        <a:lstStyle/>
        <a:p>
          <a:endParaRPr lang="th-TH"/>
        </a:p>
      </dgm:t>
    </dgm:pt>
    <dgm:pt modelId="{6A01FA9A-C93C-4BB7-BF8E-D71B3D8BE835}">
      <dgm:prSet phldrT="[Text]" custT="1"/>
      <dgm:spPr/>
      <dgm:t>
        <a:bodyPr/>
        <a:lstStyle/>
        <a:p>
          <a:r>
            <a:rPr lang="th-TH" sz="2400" b="1" dirty="0" smtClean="0">
              <a:solidFill>
                <a:schemeClr val="accent3">
                  <a:lumMod val="50000"/>
                </a:schemeClr>
              </a:solidFill>
            </a:rPr>
            <a:t>ผู้บริโภคได้สินค้าหรือบริการที่ตรงใจ</a:t>
          </a:r>
          <a:endParaRPr lang="th-TH" sz="2400" b="1" dirty="0">
            <a:solidFill>
              <a:schemeClr val="accent3">
                <a:lumMod val="50000"/>
              </a:schemeClr>
            </a:solidFill>
          </a:endParaRPr>
        </a:p>
      </dgm:t>
    </dgm:pt>
    <dgm:pt modelId="{E0603EE9-D8F6-42E5-BDEC-760E6FE7F93F}" type="parTrans" cxnId="{808A38D8-6701-47BF-AFC5-C82989DDC919}">
      <dgm:prSet/>
      <dgm:spPr/>
      <dgm:t>
        <a:bodyPr/>
        <a:lstStyle/>
        <a:p>
          <a:endParaRPr lang="th-TH"/>
        </a:p>
      </dgm:t>
    </dgm:pt>
    <dgm:pt modelId="{571AEF09-CAAA-4922-AA8B-274F1D8B0DFF}" type="sibTrans" cxnId="{808A38D8-6701-47BF-AFC5-C82989DDC919}">
      <dgm:prSet/>
      <dgm:spPr/>
      <dgm:t>
        <a:bodyPr/>
        <a:lstStyle/>
        <a:p>
          <a:endParaRPr lang="th-TH"/>
        </a:p>
      </dgm:t>
    </dgm:pt>
    <dgm:pt modelId="{A986C45B-A567-4A15-9738-84AFB4F844D3}">
      <dgm:prSet phldrT="[Text]" custT="1"/>
      <dgm:spPr/>
      <dgm:t>
        <a:bodyPr/>
        <a:lstStyle/>
        <a:p>
          <a:r>
            <a:rPr lang="th-TH" sz="2400" b="1" dirty="0" smtClean="0">
              <a:solidFill>
                <a:srgbClr val="C00000"/>
              </a:solidFill>
            </a:rPr>
            <a:t>ขัดกับวัฒนธรรม</a:t>
          </a:r>
          <a:endParaRPr lang="th-TH" sz="2400" b="1" dirty="0">
            <a:solidFill>
              <a:srgbClr val="C00000"/>
            </a:solidFill>
          </a:endParaRPr>
        </a:p>
      </dgm:t>
    </dgm:pt>
    <dgm:pt modelId="{4164EE6A-37D3-4D02-8BE4-EDE57577D12E}" type="parTrans" cxnId="{F7DB655F-6B0A-49BD-B235-2CA8C62794E0}">
      <dgm:prSet/>
      <dgm:spPr/>
      <dgm:t>
        <a:bodyPr/>
        <a:lstStyle/>
        <a:p>
          <a:endParaRPr lang="th-TH"/>
        </a:p>
      </dgm:t>
    </dgm:pt>
    <dgm:pt modelId="{FE73D053-70C3-40AF-87BA-1B53350F8DC8}" type="sibTrans" cxnId="{F7DB655F-6B0A-49BD-B235-2CA8C62794E0}">
      <dgm:prSet/>
      <dgm:spPr/>
      <dgm:t>
        <a:bodyPr/>
        <a:lstStyle/>
        <a:p>
          <a:endParaRPr lang="th-TH"/>
        </a:p>
      </dgm:t>
    </dgm:pt>
    <dgm:pt modelId="{D0C43401-5F02-45E5-A5BA-A8F6B083CC30}">
      <dgm:prSet phldrT="[Text]" custT="1"/>
      <dgm:spPr/>
      <dgm:t>
        <a:bodyPr/>
        <a:lstStyle/>
        <a:p>
          <a:r>
            <a:rPr lang="th-TH" sz="2400" b="1" dirty="0" smtClean="0">
              <a:solidFill>
                <a:srgbClr val="C00000"/>
              </a:solidFill>
            </a:rPr>
            <a:t>เพิ่มต้นทุน</a:t>
          </a:r>
          <a:endParaRPr lang="th-TH" sz="2400" b="1" dirty="0">
            <a:solidFill>
              <a:srgbClr val="C00000"/>
            </a:solidFill>
          </a:endParaRPr>
        </a:p>
      </dgm:t>
    </dgm:pt>
    <dgm:pt modelId="{4E4F3078-6D8E-4CF0-8582-534425BEDDCB}" type="parTrans" cxnId="{E958E584-EED6-4322-B678-8E33D849C5F2}">
      <dgm:prSet/>
      <dgm:spPr/>
      <dgm:t>
        <a:bodyPr/>
        <a:lstStyle/>
        <a:p>
          <a:endParaRPr lang="th-TH"/>
        </a:p>
      </dgm:t>
    </dgm:pt>
    <dgm:pt modelId="{51186C97-ADFE-482D-B113-4FB1D9275A6F}" type="sibTrans" cxnId="{E958E584-EED6-4322-B678-8E33D849C5F2}">
      <dgm:prSet/>
      <dgm:spPr/>
      <dgm:t>
        <a:bodyPr/>
        <a:lstStyle/>
        <a:p>
          <a:endParaRPr lang="th-TH"/>
        </a:p>
      </dgm:t>
    </dgm:pt>
    <dgm:pt modelId="{54455DEE-4018-4F32-8EC8-353E95929635}">
      <dgm:prSet phldrT="[Text]" custT="1"/>
      <dgm:spPr/>
      <dgm:t>
        <a:bodyPr/>
        <a:lstStyle/>
        <a:p>
          <a:r>
            <a:rPr lang="th-TH" sz="2400" b="1" dirty="0" smtClean="0">
              <a:solidFill>
                <a:srgbClr val="C00000"/>
              </a:solidFill>
            </a:rPr>
            <a:t>ความไม่มีจรรยาบรรณของนักวิจัย</a:t>
          </a:r>
          <a:endParaRPr lang="th-TH" sz="2400" b="1" dirty="0">
            <a:solidFill>
              <a:srgbClr val="C00000"/>
            </a:solidFill>
          </a:endParaRPr>
        </a:p>
      </dgm:t>
    </dgm:pt>
    <dgm:pt modelId="{02C2E01C-F969-4598-AB3B-64518AE74404}" type="parTrans" cxnId="{7DF4F95C-71C4-4058-B9ED-4A3EC61C37E1}">
      <dgm:prSet/>
      <dgm:spPr/>
      <dgm:t>
        <a:bodyPr/>
        <a:lstStyle/>
        <a:p>
          <a:endParaRPr lang="th-TH"/>
        </a:p>
      </dgm:t>
    </dgm:pt>
    <dgm:pt modelId="{226E4B88-B8BE-4CC7-ADA3-A48368820582}" type="sibTrans" cxnId="{7DF4F95C-71C4-4058-B9ED-4A3EC61C37E1}">
      <dgm:prSet/>
      <dgm:spPr/>
      <dgm:t>
        <a:bodyPr/>
        <a:lstStyle/>
        <a:p>
          <a:endParaRPr lang="th-TH"/>
        </a:p>
      </dgm:t>
    </dgm:pt>
    <dgm:pt modelId="{68D65FEB-8DDD-4A07-A66E-DEE416A31331}">
      <dgm:prSet phldrT="[Text]" custT="1"/>
      <dgm:spPr/>
      <dgm:t>
        <a:bodyPr/>
        <a:lstStyle/>
        <a:p>
          <a:r>
            <a:rPr lang="th-TH" sz="2400" b="1" dirty="0" smtClean="0">
              <a:solidFill>
                <a:srgbClr val="C00000"/>
              </a:solidFill>
            </a:rPr>
            <a:t>รบกวนผู้บริโภค</a:t>
          </a:r>
          <a:endParaRPr lang="th-TH" sz="2400" b="1" dirty="0">
            <a:solidFill>
              <a:srgbClr val="C00000"/>
            </a:solidFill>
          </a:endParaRPr>
        </a:p>
      </dgm:t>
    </dgm:pt>
    <dgm:pt modelId="{2275C76C-F0FF-4CED-851E-5B85AE0DD4CC}" type="sibTrans" cxnId="{2CA24172-AA82-459B-A015-806A8818431F}">
      <dgm:prSet/>
      <dgm:spPr/>
      <dgm:t>
        <a:bodyPr/>
        <a:lstStyle/>
        <a:p>
          <a:endParaRPr lang="th-TH"/>
        </a:p>
      </dgm:t>
    </dgm:pt>
    <dgm:pt modelId="{397CEDC7-1366-481D-9646-53D153D9A9D4}" type="parTrans" cxnId="{2CA24172-AA82-459B-A015-806A8818431F}">
      <dgm:prSet/>
      <dgm:spPr/>
      <dgm:t>
        <a:bodyPr/>
        <a:lstStyle/>
        <a:p>
          <a:endParaRPr lang="th-TH"/>
        </a:p>
      </dgm:t>
    </dgm:pt>
    <dgm:pt modelId="{8680CB25-5405-4CA7-99C2-4B4BEE0D58E1}" type="pres">
      <dgm:prSet presAssocID="{3D3E1EDD-2457-4438-86CC-916D87444D6A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th-TH"/>
        </a:p>
      </dgm:t>
    </dgm:pt>
    <dgm:pt modelId="{B7D67F24-83F8-4151-8E19-D3E1D33E1576}" type="pres">
      <dgm:prSet presAssocID="{9B591FB3-E87C-40BE-8C30-7BE8645F1F3E}" presName="upArrow" presStyleLbl="node1" presStyleIdx="0" presStyleCnt="2"/>
      <dgm:spPr/>
    </dgm:pt>
    <dgm:pt modelId="{F164D3EE-88F4-4790-B5FC-F4E213795BC2}" type="pres">
      <dgm:prSet presAssocID="{9B591FB3-E87C-40BE-8C30-7BE8645F1F3E}" presName="upArrowText" presStyleLbl="revTx" presStyleIdx="0" presStyleCnt="2" custScaleX="120125" custLinFactNeighborX="8437">
        <dgm:presLayoutVars>
          <dgm:chMax val="0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D70F5A2F-F20B-4B2A-B97D-ABEF70DDB2E0}" type="pres">
      <dgm:prSet presAssocID="{F999766A-0C35-4424-8E2F-E7C6AD824DCF}" presName="downArrow" presStyleLbl="node1" presStyleIdx="1" presStyleCnt="2"/>
      <dgm:spPr/>
    </dgm:pt>
    <dgm:pt modelId="{0173CC1C-140F-46C3-8A00-96979BA127A6}" type="pres">
      <dgm:prSet presAssocID="{F999766A-0C35-4424-8E2F-E7C6AD824DCF}" presName="downArrowText" presStyleLbl="revTx" presStyleIdx="1" presStyleCnt="2" custScaleX="122736" custScaleY="143630" custLinFactNeighborX="1465">
        <dgm:presLayoutVars>
          <dgm:chMax val="0"/>
          <dgm:bulletEnabled val="1"/>
        </dgm:presLayoutVars>
      </dgm:prSet>
      <dgm:spPr/>
      <dgm:t>
        <a:bodyPr/>
        <a:lstStyle/>
        <a:p>
          <a:endParaRPr lang="th-TH"/>
        </a:p>
      </dgm:t>
    </dgm:pt>
  </dgm:ptLst>
  <dgm:cxnLst>
    <dgm:cxn modelId="{22625FAB-F854-48C7-A042-78C96BC3B7C9}" type="presOf" srcId="{F999766A-0C35-4424-8E2F-E7C6AD824DCF}" destId="{0173CC1C-140F-46C3-8A00-96979BA127A6}" srcOrd="0" destOrd="0" presId="urn:microsoft.com/office/officeart/2005/8/layout/arrow4"/>
    <dgm:cxn modelId="{9A0FC9BF-6644-45B6-AD5C-29075E205191}" type="presOf" srcId="{6A01FA9A-C93C-4BB7-BF8E-D71B3D8BE835}" destId="{F164D3EE-88F4-4790-B5FC-F4E213795BC2}" srcOrd="0" destOrd="1" presId="urn:microsoft.com/office/officeart/2005/8/layout/arrow4"/>
    <dgm:cxn modelId="{BC487296-2D42-4568-8668-0024F1BD86DF}" type="presOf" srcId="{54455DEE-4018-4F32-8EC8-353E95929635}" destId="{0173CC1C-140F-46C3-8A00-96979BA127A6}" srcOrd="0" destOrd="4" presId="urn:microsoft.com/office/officeart/2005/8/layout/arrow4"/>
    <dgm:cxn modelId="{95BA7F5F-CF73-4987-82CB-4B935161F59A}" srcId="{3D3E1EDD-2457-4438-86CC-916D87444D6A}" destId="{F999766A-0C35-4424-8E2F-E7C6AD824DCF}" srcOrd="1" destOrd="0" parTransId="{8F57DB89-2EB0-4AAB-8366-285BF6D67402}" sibTransId="{FF507EDE-7CDC-428C-8802-EFA0E7AF2153}"/>
    <dgm:cxn modelId="{FD42DF0C-CA65-46ED-9F36-E178BC7F73A5}" type="presOf" srcId="{3D3E1EDD-2457-4438-86CC-916D87444D6A}" destId="{8680CB25-5405-4CA7-99C2-4B4BEE0D58E1}" srcOrd="0" destOrd="0" presId="urn:microsoft.com/office/officeart/2005/8/layout/arrow4"/>
    <dgm:cxn modelId="{2CA24172-AA82-459B-A015-806A8818431F}" srcId="{F999766A-0C35-4424-8E2F-E7C6AD824DCF}" destId="{68D65FEB-8DDD-4A07-A66E-DEE416A31331}" srcOrd="0" destOrd="0" parTransId="{397CEDC7-1366-481D-9646-53D153D9A9D4}" sibTransId="{2275C76C-F0FF-4CED-851E-5B85AE0DD4CC}"/>
    <dgm:cxn modelId="{56BF6161-084E-4A76-B82B-299084542417}" type="presOf" srcId="{D0C43401-5F02-45E5-A5BA-A8F6B083CC30}" destId="{0173CC1C-140F-46C3-8A00-96979BA127A6}" srcOrd="0" destOrd="3" presId="urn:microsoft.com/office/officeart/2005/8/layout/arrow4"/>
    <dgm:cxn modelId="{E958E584-EED6-4322-B678-8E33D849C5F2}" srcId="{F999766A-0C35-4424-8E2F-E7C6AD824DCF}" destId="{D0C43401-5F02-45E5-A5BA-A8F6B083CC30}" srcOrd="2" destOrd="0" parTransId="{4E4F3078-6D8E-4CF0-8582-534425BEDDCB}" sibTransId="{51186C97-ADFE-482D-B113-4FB1D9275A6F}"/>
    <dgm:cxn modelId="{8723CC40-69C5-44E3-8C7C-C7579B9569E5}" type="presOf" srcId="{68D65FEB-8DDD-4A07-A66E-DEE416A31331}" destId="{0173CC1C-140F-46C3-8A00-96979BA127A6}" srcOrd="0" destOrd="1" presId="urn:microsoft.com/office/officeart/2005/8/layout/arrow4"/>
    <dgm:cxn modelId="{C60F02BA-183E-4067-92AB-97FB0DFDFAEC}" srcId="{3D3E1EDD-2457-4438-86CC-916D87444D6A}" destId="{9B591FB3-E87C-40BE-8C30-7BE8645F1F3E}" srcOrd="0" destOrd="0" parTransId="{C3F7FEFF-A7F9-47AD-A59F-15F81EB1D143}" sibTransId="{D2AC7F47-C920-452F-998A-C7E74FFD2EFF}"/>
    <dgm:cxn modelId="{7DF4F95C-71C4-4058-B9ED-4A3EC61C37E1}" srcId="{F999766A-0C35-4424-8E2F-E7C6AD824DCF}" destId="{54455DEE-4018-4F32-8EC8-353E95929635}" srcOrd="3" destOrd="0" parTransId="{02C2E01C-F969-4598-AB3B-64518AE74404}" sibTransId="{226E4B88-B8BE-4CC7-ADA3-A48368820582}"/>
    <dgm:cxn modelId="{7AB65CA8-3E3D-4B43-A306-6DB85177B6B6}" type="presOf" srcId="{A986C45B-A567-4A15-9738-84AFB4F844D3}" destId="{0173CC1C-140F-46C3-8A00-96979BA127A6}" srcOrd="0" destOrd="2" presId="urn:microsoft.com/office/officeart/2005/8/layout/arrow4"/>
    <dgm:cxn modelId="{07C8B068-97B8-4816-BF1D-071827BB55B8}" type="presOf" srcId="{9B591FB3-E87C-40BE-8C30-7BE8645F1F3E}" destId="{F164D3EE-88F4-4790-B5FC-F4E213795BC2}" srcOrd="0" destOrd="0" presId="urn:microsoft.com/office/officeart/2005/8/layout/arrow4"/>
    <dgm:cxn modelId="{808A38D8-6701-47BF-AFC5-C82989DDC919}" srcId="{9B591FB3-E87C-40BE-8C30-7BE8645F1F3E}" destId="{6A01FA9A-C93C-4BB7-BF8E-D71B3D8BE835}" srcOrd="0" destOrd="0" parTransId="{E0603EE9-D8F6-42E5-BDEC-760E6FE7F93F}" sibTransId="{571AEF09-CAAA-4922-AA8B-274F1D8B0DFF}"/>
    <dgm:cxn modelId="{F7DB655F-6B0A-49BD-B235-2CA8C62794E0}" srcId="{F999766A-0C35-4424-8E2F-E7C6AD824DCF}" destId="{A986C45B-A567-4A15-9738-84AFB4F844D3}" srcOrd="1" destOrd="0" parTransId="{4164EE6A-37D3-4D02-8BE4-EDE57577D12E}" sibTransId="{FE73D053-70C3-40AF-87BA-1B53350F8DC8}"/>
    <dgm:cxn modelId="{71F72217-1130-4693-A8A8-747EF39FE0B5}" type="presParOf" srcId="{8680CB25-5405-4CA7-99C2-4B4BEE0D58E1}" destId="{B7D67F24-83F8-4151-8E19-D3E1D33E1576}" srcOrd="0" destOrd="0" presId="urn:microsoft.com/office/officeart/2005/8/layout/arrow4"/>
    <dgm:cxn modelId="{6D937A92-62AD-4E8A-8409-81E38420A03F}" type="presParOf" srcId="{8680CB25-5405-4CA7-99C2-4B4BEE0D58E1}" destId="{F164D3EE-88F4-4790-B5FC-F4E213795BC2}" srcOrd="1" destOrd="0" presId="urn:microsoft.com/office/officeart/2005/8/layout/arrow4"/>
    <dgm:cxn modelId="{43668C37-AA2B-4F35-9626-A54E71C92DCF}" type="presParOf" srcId="{8680CB25-5405-4CA7-99C2-4B4BEE0D58E1}" destId="{D70F5A2F-F20B-4B2A-B97D-ABEF70DDB2E0}" srcOrd="2" destOrd="0" presId="urn:microsoft.com/office/officeart/2005/8/layout/arrow4"/>
    <dgm:cxn modelId="{1352EC70-B874-447D-9623-84E0B9254A68}" type="presParOf" srcId="{8680CB25-5405-4CA7-99C2-4B4BEE0D58E1}" destId="{0173CC1C-140F-46C3-8A00-96979BA127A6}" srcOrd="3" destOrd="0" presId="urn:microsoft.com/office/officeart/2005/8/layout/arrow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EB4AAC6-A219-4A2A-BE62-ABD3F9199AC3}">
      <dsp:nvSpPr>
        <dsp:cNvPr id="0" name=""/>
        <dsp:cNvSpPr/>
      </dsp:nvSpPr>
      <dsp:spPr>
        <a:xfrm>
          <a:off x="2160231" y="1837007"/>
          <a:ext cx="1310313" cy="1310313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Consumer Behavior</a:t>
          </a:r>
          <a:br>
            <a:rPr lang="en-US" sz="1800" b="1" kern="1200" dirty="0" smtClean="0"/>
          </a:br>
          <a:r>
            <a:rPr lang="en-US" sz="1800" b="1" kern="1200" dirty="0" smtClean="0"/>
            <a:t>Research</a:t>
          </a:r>
          <a:endParaRPr lang="th-TH" sz="1800" b="1" kern="1200" dirty="0"/>
        </a:p>
      </dsp:txBody>
      <dsp:txXfrm>
        <a:off x="2160231" y="1837007"/>
        <a:ext cx="1310313" cy="1310313"/>
      </dsp:txXfrm>
    </dsp:sp>
    <dsp:sp modelId="{E90AC982-E32E-411F-A88A-98794E01290A}">
      <dsp:nvSpPr>
        <dsp:cNvPr id="0" name=""/>
        <dsp:cNvSpPr/>
      </dsp:nvSpPr>
      <dsp:spPr>
        <a:xfrm rot="19861122">
          <a:off x="3516132" y="1763660"/>
          <a:ext cx="424712" cy="445506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h-TH" sz="1500" b="1" kern="1200"/>
        </a:p>
      </dsp:txBody>
      <dsp:txXfrm rot="19861122">
        <a:off x="3516132" y="1763660"/>
        <a:ext cx="424712" cy="445506"/>
      </dsp:txXfrm>
    </dsp:sp>
    <dsp:sp modelId="{BBD767B0-6037-4B5B-BA3A-1D8BD4664D4F}">
      <dsp:nvSpPr>
        <dsp:cNvPr id="0" name=""/>
        <dsp:cNvSpPr/>
      </dsp:nvSpPr>
      <dsp:spPr>
        <a:xfrm>
          <a:off x="4007462" y="813858"/>
          <a:ext cx="1310313" cy="1310313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Qualitative Research</a:t>
          </a:r>
          <a:endParaRPr lang="th-TH" sz="1800" b="1" kern="1200" dirty="0"/>
        </a:p>
      </dsp:txBody>
      <dsp:txXfrm>
        <a:off x="4007462" y="813858"/>
        <a:ext cx="1310313" cy="1310313"/>
      </dsp:txXfrm>
    </dsp:sp>
    <dsp:sp modelId="{6638C633-A79C-44F9-9819-62D418C0317D}">
      <dsp:nvSpPr>
        <dsp:cNvPr id="0" name=""/>
        <dsp:cNvSpPr/>
      </dsp:nvSpPr>
      <dsp:spPr>
        <a:xfrm rot="1316172">
          <a:off x="3549033" y="2637559"/>
          <a:ext cx="360968" cy="445506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h-TH" sz="1500" b="1" kern="1200"/>
        </a:p>
      </dsp:txBody>
      <dsp:txXfrm rot="1316172">
        <a:off x="3549033" y="2637559"/>
        <a:ext cx="360968" cy="445506"/>
      </dsp:txXfrm>
    </dsp:sp>
    <dsp:sp modelId="{5BE5CDF9-A343-483D-8E0F-DF06F80B4496}">
      <dsp:nvSpPr>
        <dsp:cNvPr id="0" name=""/>
        <dsp:cNvSpPr/>
      </dsp:nvSpPr>
      <dsp:spPr>
        <a:xfrm>
          <a:off x="4007443" y="2580937"/>
          <a:ext cx="1310313" cy="1310313"/>
        </a:xfrm>
        <a:prstGeom prst="ellipse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Quantitative Research</a:t>
          </a:r>
          <a:endParaRPr lang="th-TH" sz="1800" b="1" kern="1200" dirty="0"/>
        </a:p>
      </dsp:txBody>
      <dsp:txXfrm>
        <a:off x="4007443" y="2580937"/>
        <a:ext cx="1310313" cy="1310313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EB4AAC6-A219-4A2A-BE62-ABD3F9199AC3}">
      <dsp:nvSpPr>
        <dsp:cNvPr id="0" name=""/>
        <dsp:cNvSpPr/>
      </dsp:nvSpPr>
      <dsp:spPr>
        <a:xfrm>
          <a:off x="2290104" y="1837007"/>
          <a:ext cx="1310313" cy="1310313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/>
            <a:t>Data</a:t>
          </a:r>
          <a:endParaRPr lang="th-TH" sz="3200" b="1" kern="1200" dirty="0"/>
        </a:p>
      </dsp:txBody>
      <dsp:txXfrm>
        <a:off x="2290104" y="1837007"/>
        <a:ext cx="1310313" cy="1310313"/>
      </dsp:txXfrm>
    </dsp:sp>
    <dsp:sp modelId="{E90AC982-E32E-411F-A88A-98794E01290A}">
      <dsp:nvSpPr>
        <dsp:cNvPr id="0" name=""/>
        <dsp:cNvSpPr/>
      </dsp:nvSpPr>
      <dsp:spPr>
        <a:xfrm rot="19861122">
          <a:off x="3646007" y="1763658"/>
          <a:ext cx="424716" cy="445506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h-TH" sz="1600" b="1" kern="1200"/>
        </a:p>
      </dsp:txBody>
      <dsp:txXfrm rot="19861122">
        <a:off x="3646007" y="1763658"/>
        <a:ext cx="424716" cy="445506"/>
      </dsp:txXfrm>
    </dsp:sp>
    <dsp:sp modelId="{BBD767B0-6037-4B5B-BA3A-1D8BD4664D4F}">
      <dsp:nvSpPr>
        <dsp:cNvPr id="0" name=""/>
        <dsp:cNvSpPr/>
      </dsp:nvSpPr>
      <dsp:spPr>
        <a:xfrm>
          <a:off x="4137342" y="813854"/>
          <a:ext cx="1310313" cy="1310313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Primary data</a:t>
          </a:r>
          <a:endParaRPr lang="th-TH" sz="2400" b="1" kern="1200" dirty="0"/>
        </a:p>
      </dsp:txBody>
      <dsp:txXfrm>
        <a:off x="4137342" y="813854"/>
        <a:ext cx="1310313" cy="1310313"/>
      </dsp:txXfrm>
    </dsp:sp>
    <dsp:sp modelId="{6638C633-A79C-44F9-9819-62D418C0317D}">
      <dsp:nvSpPr>
        <dsp:cNvPr id="0" name=""/>
        <dsp:cNvSpPr/>
      </dsp:nvSpPr>
      <dsp:spPr>
        <a:xfrm rot="1316148">
          <a:off x="3678912" y="2637556"/>
          <a:ext cx="360979" cy="445506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h-TH" sz="1600" b="1" kern="1200"/>
        </a:p>
      </dsp:txBody>
      <dsp:txXfrm rot="1316148">
        <a:off x="3678912" y="2637556"/>
        <a:ext cx="360979" cy="445506"/>
      </dsp:txXfrm>
    </dsp:sp>
    <dsp:sp modelId="{5BE5CDF9-A343-483D-8E0F-DF06F80B4496}">
      <dsp:nvSpPr>
        <dsp:cNvPr id="0" name=""/>
        <dsp:cNvSpPr/>
      </dsp:nvSpPr>
      <dsp:spPr>
        <a:xfrm>
          <a:off x="4137339" y="2580932"/>
          <a:ext cx="1310313" cy="1310313"/>
        </a:xfrm>
        <a:prstGeom prst="ellipse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Secondary data</a:t>
          </a:r>
          <a:endParaRPr lang="th-TH" sz="2400" b="1" kern="1200" dirty="0"/>
        </a:p>
      </dsp:txBody>
      <dsp:txXfrm>
        <a:off x="4137339" y="2580932"/>
        <a:ext cx="1310313" cy="1310313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1AED96F-15D8-41DA-B5A8-2EBEDFE8573F}">
      <dsp:nvSpPr>
        <dsp:cNvPr id="0" name=""/>
        <dsp:cNvSpPr/>
      </dsp:nvSpPr>
      <dsp:spPr>
        <a:xfrm>
          <a:off x="0" y="313767"/>
          <a:ext cx="3744416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1CE283D-C444-41DD-BD85-688F5ACB60F7}">
      <dsp:nvSpPr>
        <dsp:cNvPr id="0" name=""/>
        <dsp:cNvSpPr/>
      </dsp:nvSpPr>
      <dsp:spPr>
        <a:xfrm>
          <a:off x="187220" y="33327"/>
          <a:ext cx="2621091" cy="56088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71" tIns="0" rIns="99071" bIns="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dirty="0" smtClean="0"/>
            <a:t>Internal Data</a:t>
          </a:r>
          <a:endParaRPr lang="th-TH" sz="1900" b="1" kern="1200" dirty="0"/>
        </a:p>
      </dsp:txBody>
      <dsp:txXfrm>
        <a:off x="187220" y="33327"/>
        <a:ext cx="2621091" cy="560880"/>
      </dsp:txXfrm>
    </dsp:sp>
    <dsp:sp modelId="{3C8838B9-9D4D-4A88-A147-8B8287060494}">
      <dsp:nvSpPr>
        <dsp:cNvPr id="0" name=""/>
        <dsp:cNvSpPr/>
      </dsp:nvSpPr>
      <dsp:spPr>
        <a:xfrm>
          <a:off x="0" y="1175608"/>
          <a:ext cx="3744416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7E4489F-CD6A-4907-9E36-4746D3627668}">
      <dsp:nvSpPr>
        <dsp:cNvPr id="0" name=""/>
        <dsp:cNvSpPr/>
      </dsp:nvSpPr>
      <dsp:spPr>
        <a:xfrm>
          <a:off x="187220" y="895168"/>
          <a:ext cx="2621091" cy="560880"/>
        </a:xfrm>
        <a:prstGeom prst="roundRec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71" tIns="0" rIns="99071" bIns="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dirty="0" smtClean="0"/>
            <a:t>External Data</a:t>
          </a:r>
          <a:endParaRPr lang="th-TH" sz="1900" b="1" kern="1200" dirty="0"/>
        </a:p>
      </dsp:txBody>
      <dsp:txXfrm>
        <a:off x="187220" y="895168"/>
        <a:ext cx="2621091" cy="56088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A38C8D3-6514-4AF7-B0D4-04DB5BC0D3E8}">
      <dsp:nvSpPr>
        <dsp:cNvPr id="0" name=""/>
        <dsp:cNvSpPr/>
      </dsp:nvSpPr>
      <dsp:spPr>
        <a:xfrm>
          <a:off x="2784508" y="1684160"/>
          <a:ext cx="1199734" cy="119973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latin typeface="Angsana New" pitchFamily="18" charset="-34"/>
              <a:cs typeface="Angsana New" pitchFamily="18" charset="-34"/>
            </a:rPr>
            <a:t>Research</a:t>
          </a:r>
          <a:br>
            <a:rPr lang="en-US" sz="2000" b="1" kern="1200" dirty="0" smtClean="0">
              <a:latin typeface="Angsana New" pitchFamily="18" charset="-34"/>
              <a:cs typeface="Angsana New" pitchFamily="18" charset="-34"/>
            </a:rPr>
          </a:br>
          <a:r>
            <a:rPr lang="en-US" sz="2000" b="1" kern="1200" dirty="0" smtClean="0">
              <a:latin typeface="Angsana New" pitchFamily="18" charset="-34"/>
              <a:cs typeface="Angsana New" pitchFamily="18" charset="-34"/>
            </a:rPr>
            <a:t>Topics</a:t>
          </a:r>
          <a:endParaRPr lang="th-TH" sz="2000" b="1" kern="1200" dirty="0">
            <a:latin typeface="Angsana New" pitchFamily="18" charset="-34"/>
            <a:cs typeface="Angsana New" pitchFamily="18" charset="-34"/>
          </a:endParaRPr>
        </a:p>
      </dsp:txBody>
      <dsp:txXfrm>
        <a:off x="2784508" y="1684160"/>
        <a:ext cx="1199734" cy="1199734"/>
      </dsp:txXfrm>
    </dsp:sp>
    <dsp:sp modelId="{F3655049-6C77-4E16-8196-612E792213F8}">
      <dsp:nvSpPr>
        <dsp:cNvPr id="0" name=""/>
        <dsp:cNvSpPr/>
      </dsp:nvSpPr>
      <dsp:spPr>
        <a:xfrm rot="19312182">
          <a:off x="3911959" y="1566455"/>
          <a:ext cx="253490" cy="407909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h-TH" sz="1500" b="1" kern="1200"/>
        </a:p>
      </dsp:txBody>
      <dsp:txXfrm rot="19312182">
        <a:off x="3911959" y="1566455"/>
        <a:ext cx="253490" cy="407909"/>
      </dsp:txXfrm>
    </dsp:sp>
    <dsp:sp modelId="{F9BB49CC-0E59-4289-BFC4-016577FE91AB}">
      <dsp:nvSpPr>
        <dsp:cNvPr id="0" name=""/>
        <dsp:cNvSpPr/>
      </dsp:nvSpPr>
      <dsp:spPr>
        <a:xfrm>
          <a:off x="4104451" y="648065"/>
          <a:ext cx="1199734" cy="119973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latin typeface="Angsana New" pitchFamily="18" charset="-34"/>
              <a:cs typeface="Angsana New" pitchFamily="18" charset="-34"/>
            </a:rPr>
            <a:t>Activities</a:t>
          </a:r>
          <a:endParaRPr lang="th-TH" sz="2000" b="1" kern="1200" dirty="0" smtClean="0">
            <a:latin typeface="Angsana New" pitchFamily="18" charset="-34"/>
            <a:cs typeface="Angsana New" pitchFamily="18" charset="-34"/>
          </a:endParaRPr>
        </a:p>
      </dsp:txBody>
      <dsp:txXfrm>
        <a:off x="4104451" y="648065"/>
        <a:ext cx="1199734" cy="1199734"/>
      </dsp:txXfrm>
    </dsp:sp>
    <dsp:sp modelId="{85FCB0C2-1791-42BD-893A-9FCD0BF9F241}">
      <dsp:nvSpPr>
        <dsp:cNvPr id="0" name=""/>
        <dsp:cNvSpPr/>
      </dsp:nvSpPr>
      <dsp:spPr>
        <a:xfrm rot="1586250">
          <a:off x="3981567" y="2423756"/>
          <a:ext cx="188036" cy="407909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h-TH" sz="1500" b="1" kern="1200"/>
        </a:p>
      </dsp:txBody>
      <dsp:txXfrm rot="1586250">
        <a:off x="3981567" y="2423756"/>
        <a:ext cx="188036" cy="407909"/>
      </dsp:txXfrm>
    </dsp:sp>
    <dsp:sp modelId="{FC4E81C4-9568-418F-9BEE-EC986A16FD88}">
      <dsp:nvSpPr>
        <dsp:cNvPr id="0" name=""/>
        <dsp:cNvSpPr/>
      </dsp:nvSpPr>
      <dsp:spPr>
        <a:xfrm>
          <a:off x="4176458" y="2376266"/>
          <a:ext cx="1199734" cy="1199734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latin typeface="Angsana New" pitchFamily="18" charset="-34"/>
              <a:cs typeface="Angsana New" pitchFamily="18" charset="-34"/>
            </a:rPr>
            <a:t>Responses</a:t>
          </a:r>
          <a:endParaRPr lang="th-TH" sz="2000" b="1" kern="1200" dirty="0">
            <a:latin typeface="Angsana New" pitchFamily="18" charset="-34"/>
            <a:cs typeface="Angsana New" pitchFamily="18" charset="-34"/>
          </a:endParaRPr>
        </a:p>
      </dsp:txBody>
      <dsp:txXfrm>
        <a:off x="4176458" y="2376266"/>
        <a:ext cx="1199734" cy="1199734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7D67F24-83F8-4151-8E19-D3E1D33E1576}">
      <dsp:nvSpPr>
        <dsp:cNvPr id="0" name=""/>
        <dsp:cNvSpPr/>
      </dsp:nvSpPr>
      <dsp:spPr>
        <a:xfrm>
          <a:off x="-190685" y="-212774"/>
          <a:ext cx="2011680" cy="1950720"/>
        </a:xfrm>
        <a:prstGeom prst="upArrow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64D3EE-88F4-4790-B5FC-F4E213795BC2}">
      <dsp:nvSpPr>
        <dsp:cNvPr id="0" name=""/>
        <dsp:cNvSpPr/>
      </dsp:nvSpPr>
      <dsp:spPr>
        <a:xfrm>
          <a:off x="1825854" y="-212774"/>
          <a:ext cx="4100779" cy="19507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0" rIns="199136" bIns="199136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800" b="1" kern="1200" dirty="0" smtClean="0">
              <a:solidFill>
                <a:schemeClr val="accent3">
                  <a:lumMod val="50000"/>
                </a:schemeClr>
              </a:solidFill>
            </a:rPr>
            <a:t>ด้านบวก</a:t>
          </a:r>
          <a:endParaRPr lang="th-TH" sz="2800" b="1" kern="1200" dirty="0">
            <a:solidFill>
              <a:schemeClr val="accent3">
                <a:lumMod val="50000"/>
              </a:schemeClr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th-TH" sz="2400" b="1" kern="1200" dirty="0" smtClean="0">
              <a:solidFill>
                <a:schemeClr val="accent3">
                  <a:lumMod val="50000"/>
                </a:schemeClr>
              </a:solidFill>
            </a:rPr>
            <a:t>ผู้บริโภคได้สินค้าหรือบริการที่ตรงใจ</a:t>
          </a:r>
          <a:endParaRPr lang="th-TH" sz="2400" b="1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1825854" y="-212774"/>
        <a:ext cx="4100779" cy="1950720"/>
      </dsp:txXfrm>
    </dsp:sp>
    <dsp:sp modelId="{D70F5A2F-F20B-4B2A-B97D-ABEF70DDB2E0}">
      <dsp:nvSpPr>
        <dsp:cNvPr id="0" name=""/>
        <dsp:cNvSpPr/>
      </dsp:nvSpPr>
      <dsp:spPr>
        <a:xfrm>
          <a:off x="412818" y="1900505"/>
          <a:ext cx="2011680" cy="1950720"/>
        </a:xfrm>
        <a:prstGeom prst="downArrow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73CC1C-140F-46C3-8A00-96979BA127A6}">
      <dsp:nvSpPr>
        <dsp:cNvPr id="0" name=""/>
        <dsp:cNvSpPr/>
      </dsp:nvSpPr>
      <dsp:spPr>
        <a:xfrm>
          <a:off x="2096772" y="1474955"/>
          <a:ext cx="4189912" cy="28018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0" rIns="227584" bIns="227584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3200" b="1" kern="1200" smtClean="0">
              <a:solidFill>
                <a:srgbClr val="C00000"/>
              </a:solidFill>
            </a:rPr>
            <a:t>ด้านลบ</a:t>
          </a:r>
          <a:endParaRPr lang="th-TH" sz="3200" b="1" kern="1200" dirty="0">
            <a:solidFill>
              <a:srgbClr val="C00000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th-TH" sz="2400" b="1" kern="1200" dirty="0" smtClean="0">
              <a:solidFill>
                <a:srgbClr val="C00000"/>
              </a:solidFill>
            </a:rPr>
            <a:t>รบกวนผู้บริโภค</a:t>
          </a:r>
          <a:endParaRPr lang="th-TH" sz="2400" b="1" kern="1200" dirty="0">
            <a:solidFill>
              <a:srgbClr val="C00000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th-TH" sz="2400" b="1" kern="1200" dirty="0" smtClean="0">
              <a:solidFill>
                <a:srgbClr val="C00000"/>
              </a:solidFill>
            </a:rPr>
            <a:t>ขัดกับวัฒนธรรม</a:t>
          </a:r>
          <a:endParaRPr lang="th-TH" sz="2400" b="1" kern="1200" dirty="0">
            <a:solidFill>
              <a:srgbClr val="C00000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th-TH" sz="2400" b="1" kern="1200" dirty="0" smtClean="0">
              <a:solidFill>
                <a:srgbClr val="C00000"/>
              </a:solidFill>
            </a:rPr>
            <a:t>เพิ่มต้นทุน</a:t>
          </a:r>
          <a:endParaRPr lang="th-TH" sz="2400" b="1" kern="1200" dirty="0">
            <a:solidFill>
              <a:srgbClr val="C00000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th-TH" sz="2400" b="1" kern="1200" dirty="0" smtClean="0">
              <a:solidFill>
                <a:srgbClr val="C00000"/>
              </a:solidFill>
            </a:rPr>
            <a:t>ความไม่มีจรรยาบรรณของนักวิจัย</a:t>
          </a:r>
          <a:endParaRPr lang="th-TH" sz="2400" b="1" kern="1200" dirty="0">
            <a:solidFill>
              <a:srgbClr val="C00000"/>
            </a:solidFill>
          </a:endParaRPr>
        </a:p>
      </dsp:txBody>
      <dsp:txXfrm>
        <a:off x="2096772" y="1474955"/>
        <a:ext cx="4189912" cy="28018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arrow4">
  <dgm:title val=""/>
  <dgm:desc val=""/>
  <dgm:catLst>
    <dgm:cat type="relationship" pri="8000"/>
    <dgm:cat type="process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ruleLst/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chMax val="0"/>
          <dgm:bulletEnabled val="1"/>
        </dgm:varLst>
        <dgm:choose name="Name10">
          <dgm:if name="Name1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2">
            <dgm:choose name="Name13">
              <dgm:if name="Name14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15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  <dgm:forEach name="Name16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chMax val="0"/>
          <dgm:bulletEnabled val="1"/>
        </dgm:varLst>
        <dgm:choose name="Name17">
          <dgm:if name="Name18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9">
            <dgm:choose name="Name20">
              <dgm:if name="Name21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22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49A275-1CE0-4E75-9FBB-880A038DABFE}" type="datetimeFigureOut">
              <a:rPr lang="th-TH" smtClean="0"/>
              <a:pPr/>
              <a:t>16/09/55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3BAF84-BFAD-4901-BE56-38E3ABAAB71B}" type="slidenum">
              <a:rPr lang="th-TH" smtClean="0"/>
              <a:pPr/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Image Placeholder 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and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8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2.xml"/><Relationship Id="rId10" Type="http://schemas.openxmlformats.org/officeDocument/2006/relationships/diagramQuickStyle" Target="../diagrams/quickStyle3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857232"/>
            <a:ext cx="8923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3600" b="1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ngsana New" pitchFamily="18" charset="-34"/>
                <a:cs typeface="Angsana New" pitchFamily="18" charset="-34"/>
              </a:rPr>
              <a:t>Chapter</a:t>
            </a:r>
            <a:r>
              <a:rPr lang="en-US" sz="3600" b="1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ngsana New" pitchFamily="18" charset="-34"/>
                <a:cs typeface="Angsana New" pitchFamily="18" charset="-34"/>
              </a:rPr>
              <a:t> 2: Consumer Behavior Research</a:t>
            </a:r>
            <a:endParaRPr lang="th-TH" sz="3600" b="1" dirty="0" smtClean="0">
              <a:solidFill>
                <a:schemeClr val="accent6">
                  <a:lumMod val="40000"/>
                  <a:lumOff val="60000"/>
                </a:schemeClr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251520" y="142852"/>
            <a:ext cx="8640960" cy="609600"/>
          </a:xfrm>
          <a:prstGeom prst="rect">
            <a:avLst/>
          </a:prstGeom>
        </p:spPr>
        <p:txBody>
          <a:bodyPr/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40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CONSUMER BEHAVIOR</a:t>
            </a:r>
            <a:endParaRPr lang="en-US" sz="4000" b="1" dirty="0">
              <a:solidFill>
                <a:srgbClr val="FFFF0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28596" y="1601822"/>
            <a:ext cx="842968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en-US" sz="2800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Types of Consumer Behavior Research</a:t>
            </a:r>
          </a:p>
          <a:p>
            <a:pPr lvl="0">
              <a:buFont typeface="Courier New" pitchFamily="49" charset="0"/>
              <a:buChar char="o"/>
            </a:pPr>
            <a:r>
              <a:rPr lang="en-US" sz="2800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Types of Data</a:t>
            </a:r>
          </a:p>
          <a:p>
            <a:pPr lvl="0">
              <a:buFont typeface="Courier New" pitchFamily="49" charset="0"/>
              <a:buChar char="o"/>
            </a:pPr>
            <a:r>
              <a:rPr lang="en-US" sz="2800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Data Collection Tools</a:t>
            </a:r>
          </a:p>
          <a:p>
            <a:pPr lvl="0">
              <a:buFont typeface="Courier New" pitchFamily="49" charset="0"/>
              <a:buChar char="o"/>
            </a:pPr>
            <a:r>
              <a:rPr lang="en-US" sz="2800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Designing Primary Research</a:t>
            </a:r>
          </a:p>
          <a:p>
            <a:pPr lvl="0">
              <a:buFont typeface="Courier New" pitchFamily="49" charset="0"/>
              <a:buChar char="o"/>
            </a:pPr>
            <a:r>
              <a:rPr lang="en-US" sz="2800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Research Outsourcing</a:t>
            </a:r>
          </a:p>
          <a:p>
            <a:pPr lvl="0">
              <a:buFont typeface="Courier New" pitchFamily="49" charset="0"/>
              <a:buChar char="o"/>
            </a:pPr>
            <a:r>
              <a:rPr lang="en-US" sz="2800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Consumer Behavior Research Topics</a:t>
            </a:r>
          </a:p>
          <a:p>
            <a:pPr lvl="0">
              <a:buFont typeface="Courier New" pitchFamily="49" charset="0"/>
              <a:buChar char="o"/>
            </a:pPr>
            <a:r>
              <a:rPr lang="en-US" sz="2800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Research Traps</a:t>
            </a:r>
          </a:p>
          <a:p>
            <a:pPr lvl="0">
              <a:buFont typeface="Courier New" pitchFamily="49" charset="0"/>
              <a:buChar char="o"/>
            </a:pPr>
            <a:r>
              <a:rPr lang="en-US" sz="2800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Consumer Behavior Research Issues</a:t>
            </a:r>
            <a:endParaRPr lang="en-US" sz="28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Consumer Behavior Research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lvl="0" indent="-274320" algn="r">
              <a:lnSpc>
                <a:spcPts val="2500"/>
              </a:lnSpc>
              <a:buSzPct val="50000"/>
              <a:defRPr/>
            </a:pPr>
            <a:r>
              <a:rPr lang="en-GB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Data Collection Tools</a:t>
            </a:r>
            <a:endParaRPr lang="th-TH" sz="2800" b="1" dirty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7584" y="1268760"/>
            <a:ext cx="7416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dirty="0" smtClean="0">
                <a:solidFill>
                  <a:srgbClr val="861E86"/>
                </a:solidFill>
              </a:rPr>
              <a:t>กลุ่มผู้ซื้อ </a:t>
            </a:r>
            <a:r>
              <a:rPr lang="en-US" sz="2400" b="1" dirty="0" smtClean="0">
                <a:solidFill>
                  <a:srgbClr val="861E86"/>
                </a:solidFill>
              </a:rPr>
              <a:t>(Purchase panels)</a:t>
            </a:r>
          </a:p>
        </p:txBody>
      </p:sp>
      <p:sp>
        <p:nvSpPr>
          <p:cNvPr id="9" name="Rectangle 8"/>
          <p:cNvSpPr/>
          <p:nvPr/>
        </p:nvSpPr>
        <p:spPr>
          <a:xfrm>
            <a:off x="1403648" y="1772816"/>
            <a:ext cx="6429965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400" dirty="0" smtClean="0"/>
              <a:t>เป็นการศึกษาพฤติกรรมการซื้อสินค้าของผู้บริโภคในกลุ่มเป้าหมาย </a:t>
            </a:r>
          </a:p>
          <a:p>
            <a:r>
              <a:rPr lang="th-TH" sz="2400" dirty="0" smtClean="0"/>
              <a:t>โดยการเลือกผู้บริโภคที่เป็นกลุ่มเป้าหมายทางด้านการตลาด </a:t>
            </a:r>
          </a:p>
          <a:p>
            <a:r>
              <a:rPr lang="th-TH" sz="2400" dirty="0" smtClean="0"/>
              <a:t>เมื่อผู้บริโภคกลุ่มนี้ทำการซื้อสินค้า เครื่องรับชำระเงิน </a:t>
            </a:r>
            <a:r>
              <a:rPr lang="en-US" sz="2400" dirty="0" smtClean="0"/>
              <a:t>(Cash register) </a:t>
            </a:r>
            <a:endParaRPr lang="th-TH" sz="2400" dirty="0" smtClean="0"/>
          </a:p>
          <a:p>
            <a:r>
              <a:rPr lang="th-TH" sz="2400" dirty="0" smtClean="0"/>
              <a:t>จะทำการบันทึกรายละเอียดต่าง ๆ ของการซื้อสินค้า เช่น วันที่ วัน เดือน เวลา </a:t>
            </a:r>
          </a:p>
          <a:p>
            <a:r>
              <a:rPr lang="th-TH" sz="2400" dirty="0" smtClean="0"/>
              <a:t>ตราสินค้า จำนวนที่ซื้อ รายการที่ซื้อ เป็นต้น</a:t>
            </a:r>
            <a:endParaRPr lang="th-TH" sz="2400" dirty="0" smtClean="0">
              <a:solidFill>
                <a:schemeClr val="tx2">
                  <a:lumMod val="75000"/>
                </a:schemeClr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27584" y="3861048"/>
            <a:ext cx="7416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dirty="0" smtClean="0">
                <a:solidFill>
                  <a:srgbClr val="861E86"/>
                </a:solidFill>
              </a:rPr>
              <a:t>การตลาดจากฐานข้อมูล </a:t>
            </a:r>
            <a:r>
              <a:rPr lang="en-US" sz="2400" b="1" dirty="0" smtClean="0">
                <a:solidFill>
                  <a:srgbClr val="861E86"/>
                </a:solidFill>
              </a:rPr>
              <a:t>(Database marketing)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403648" y="4514344"/>
            <a:ext cx="7184980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400" dirty="0" smtClean="0"/>
              <a:t>การวิจัยโดยใช้วิธีการตลาดจากฐานข้อมูลเป็นการนำเอาข้อมูลที่มีการเก็บข้อมูลอยู่แล้ว </a:t>
            </a:r>
          </a:p>
          <a:p>
            <a:r>
              <a:rPr lang="th-TH" sz="2400" dirty="0" smtClean="0"/>
              <a:t>หรือให้มีการเก็บรวบรวมข้อมูลเพิ่มเติมมาจัดรูปแบบให้พร้อมสำหรับนำไปวิเคราะห์ </a:t>
            </a:r>
          </a:p>
          <a:p>
            <a:r>
              <a:rPr lang="th-TH" sz="2400" dirty="0" smtClean="0"/>
              <a:t>แล้วใช้กระบวนการเหมืองข้อมูล </a:t>
            </a:r>
            <a:r>
              <a:rPr lang="en-US" sz="2400" dirty="0" smtClean="0"/>
              <a:t>(Data mining) </a:t>
            </a:r>
            <a:r>
              <a:rPr lang="th-TH" sz="2400" dirty="0" smtClean="0"/>
              <a:t>ในการวิเคราะห์ข้อมูลเพื่อหารูปแบบ </a:t>
            </a:r>
          </a:p>
          <a:p>
            <a:r>
              <a:rPr lang="th-TH" sz="2400" dirty="0" smtClean="0"/>
              <a:t>แนวทาง และความสัมพันธ์ของข้อมูล จากนั้นจึงนำมาใช้ในการกำหนดกลยุทธ์หรือ</a:t>
            </a:r>
          </a:p>
          <a:p>
            <a:r>
              <a:rPr lang="th-TH" sz="2400" dirty="0" smtClean="0"/>
              <a:t>จัดกิจกรรมทางการตลาด </a:t>
            </a:r>
            <a:endParaRPr lang="th-TH" sz="2400" dirty="0" smtClean="0">
              <a:solidFill>
                <a:schemeClr val="tx2">
                  <a:lumMod val="75000"/>
                </a:schemeClr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Consumer Behavior Research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lvl="0" indent="-274320" algn="r">
              <a:lnSpc>
                <a:spcPts val="2500"/>
              </a:lnSpc>
              <a:buSzPct val="50000"/>
              <a:defRPr/>
            </a:pPr>
            <a:r>
              <a:rPr lang="en-GB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Data Collection Tools</a:t>
            </a:r>
            <a:endParaRPr lang="th-TH" sz="2800" b="1" dirty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7584" y="1268760"/>
            <a:ext cx="7416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dirty="0" smtClean="0">
                <a:solidFill>
                  <a:srgbClr val="861E86"/>
                </a:solidFill>
              </a:rPr>
              <a:t>ประสาทวิทยาศาสตร์ </a:t>
            </a:r>
            <a:r>
              <a:rPr lang="en-US" sz="2400" b="1" dirty="0" smtClean="0">
                <a:solidFill>
                  <a:srgbClr val="861E86"/>
                </a:solidFill>
              </a:rPr>
              <a:t>(Neuroscience)</a:t>
            </a:r>
          </a:p>
        </p:txBody>
      </p:sp>
      <p:pic>
        <p:nvPicPr>
          <p:cNvPr id="6146" name="Picture 2" descr="ParticipantSittingStudy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844824"/>
            <a:ext cx="2655888" cy="1773238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851920" y="1916832"/>
            <a:ext cx="51125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dirty="0" smtClean="0"/>
              <a:t>ประสาทวิทยาศาสตร์เป็นการวิจัยโดยศึกษาการทำงานของสมองของผู้บริโภคโดยใช้เครื่องมือในการตรวจวิเคราะห์การทำงานของสมองในขณะที่ผู้บริโภคได้ชมภาพหรือภาพยนตร์ เพื่อบันทึกการลักษณะการทำงานของสมอง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te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35696" y="332656"/>
            <a:ext cx="6085959" cy="623731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23528" y="260648"/>
            <a:ext cx="3098925" cy="4405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rgbClr val="0070C0"/>
                </a:solidFill>
              </a:rPr>
              <a:t>Designing Primary Research</a:t>
            </a:r>
            <a:endParaRPr lang="th-TH" sz="2800" b="1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31640" y="1772816"/>
            <a:ext cx="49135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latin typeface="Angsana New" pitchFamily="18" charset="-34"/>
                <a:cs typeface="Angsana New" pitchFamily="18" charset="-34"/>
              </a:rPr>
              <a:t>1. การเตรียมเอกสารอธิบายสรุปการวิจัย </a:t>
            </a:r>
            <a:r>
              <a:rPr lang="en-US" sz="2400" b="1" dirty="0" smtClean="0">
                <a:latin typeface="Angsana New" pitchFamily="18" charset="-34"/>
                <a:cs typeface="Angsana New" pitchFamily="18" charset="-34"/>
              </a:rPr>
              <a:t>(Research brief)</a:t>
            </a:r>
            <a:endParaRPr lang="th-TH" sz="2400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23728" y="2262351"/>
            <a:ext cx="324036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000" b="1" dirty="0" smtClean="0"/>
              <a:t>1.1 ชื่อโครงการวิจัย</a:t>
            </a:r>
            <a:endParaRPr lang="en-US" sz="2000" dirty="0" smtClean="0"/>
          </a:p>
          <a:p>
            <a:r>
              <a:rPr lang="th-TH" sz="2000" b="1" dirty="0" smtClean="0"/>
              <a:t>1.2 ความรู้ทั่วไปเกี่ยวกับบริษัท</a:t>
            </a:r>
          </a:p>
          <a:p>
            <a:r>
              <a:rPr lang="th-TH" sz="2000" b="1" dirty="0" smtClean="0"/>
              <a:t>1.3 วัตถุประสงค์ของการวิจัย</a:t>
            </a:r>
          </a:p>
          <a:p>
            <a:r>
              <a:rPr lang="th-TH" sz="2000" b="1" dirty="0" smtClean="0"/>
              <a:t>1.4 ระยะเวลาในการดำเนินการ</a:t>
            </a:r>
          </a:p>
          <a:p>
            <a:r>
              <a:rPr lang="th-TH" sz="2000" b="1" dirty="0" smtClean="0"/>
              <a:t>1.5 การจัดทำรายงานการวิจัย</a:t>
            </a:r>
          </a:p>
          <a:p>
            <a:r>
              <a:rPr lang="th-TH" sz="2000" b="1" dirty="0" smtClean="0"/>
              <a:t>1.6 งบประมาณ</a:t>
            </a:r>
            <a:endParaRPr lang="en-US" sz="2000" dirty="0" smtClean="0"/>
          </a:p>
          <a:p>
            <a:r>
              <a:rPr lang="th-TH" sz="2000" b="1" dirty="0" smtClean="0"/>
              <a:t>1.7 ผู้ที่ประสานงาน</a:t>
            </a:r>
            <a:endParaRPr lang="th-TH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1259632" y="4695527"/>
            <a:ext cx="409278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latin typeface="Angsana New" pitchFamily="18" charset="-34"/>
                <a:cs typeface="Angsana New" pitchFamily="18" charset="-34"/>
              </a:rPr>
              <a:t>2. การคัดกรองบริษัทรับทำวิจัย</a:t>
            </a:r>
          </a:p>
          <a:p>
            <a:r>
              <a:rPr lang="th-TH" sz="2400" b="1" dirty="0" smtClean="0">
                <a:latin typeface="Angsana New" pitchFamily="18" charset="-34"/>
                <a:cs typeface="Angsana New" pitchFamily="18" charset="-34"/>
              </a:rPr>
              <a:t>3. </a:t>
            </a:r>
            <a:r>
              <a:rPr lang="th-TH" sz="2400" b="1" dirty="0" smtClean="0"/>
              <a:t>การเชิญบริษัทรับทำวิจัยมารับฟังรายละเอียด</a:t>
            </a:r>
            <a:r>
              <a:rPr lang="th-TH" sz="2400" dirty="0" smtClean="0"/>
              <a:t> </a:t>
            </a:r>
          </a:p>
          <a:p>
            <a:r>
              <a:rPr lang="th-TH" sz="2400" b="1" dirty="0" smtClean="0">
                <a:latin typeface="Angsana New" pitchFamily="18" charset="-34"/>
                <a:cs typeface="Angsana New" pitchFamily="18" charset="-34"/>
              </a:rPr>
              <a:t>4. </a:t>
            </a:r>
            <a:r>
              <a:rPr lang="th-TH" sz="2400" b="1" dirty="0" smtClean="0"/>
              <a:t>การลงนามในสัญญาการไม่เปิดเผยข้อมูล</a:t>
            </a:r>
            <a:r>
              <a:rPr lang="th-TH" sz="2400" dirty="0" smtClean="0"/>
              <a:t> </a:t>
            </a:r>
          </a:p>
          <a:p>
            <a:r>
              <a:rPr lang="th-TH" sz="2400" b="1" dirty="0" smtClean="0">
                <a:latin typeface="Angsana New" pitchFamily="18" charset="-34"/>
                <a:cs typeface="Angsana New" pitchFamily="18" charset="-34"/>
              </a:rPr>
              <a:t>5. </a:t>
            </a:r>
            <a:r>
              <a:rPr lang="th-TH" sz="2400" b="1" dirty="0" smtClean="0"/>
              <a:t>บริษัทรับทำวิจัยยื่นข้อเสนอการวิจัย</a:t>
            </a:r>
            <a:r>
              <a:rPr lang="th-TH" sz="2400" dirty="0" smtClean="0"/>
              <a:t> 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Consumer Behavior Research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7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lvl="0" indent="-274320" algn="r">
              <a:lnSpc>
                <a:spcPts val="2500"/>
              </a:lnSpc>
              <a:buSzPct val="50000"/>
              <a:defRPr/>
            </a:pPr>
            <a:r>
              <a:rPr lang="en-GB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Research Outsourcing</a:t>
            </a:r>
            <a:endParaRPr lang="th-TH" sz="2800" b="1" dirty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27584" y="1268760"/>
            <a:ext cx="7416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861E86"/>
                </a:solidFill>
              </a:rPr>
              <a:t>Research Outsourcing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31640" y="1772816"/>
            <a:ext cx="27430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latin typeface="Angsana New" pitchFamily="18" charset="-34"/>
                <a:cs typeface="Angsana New" pitchFamily="18" charset="-34"/>
              </a:rPr>
              <a:t>6. </a:t>
            </a:r>
            <a:r>
              <a:rPr lang="th-TH" sz="2400" b="1" dirty="0" smtClean="0"/>
              <a:t>การคัดเลือกบริษัทรับทำวิจัย</a:t>
            </a:r>
            <a:r>
              <a:rPr lang="th-TH" sz="2400" dirty="0" smtClean="0"/>
              <a:t> </a:t>
            </a:r>
            <a:endParaRPr lang="th-TH" sz="2400" b="1" dirty="0" smtClean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23728" y="2262351"/>
            <a:ext cx="324036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000" b="1" dirty="0" smtClean="0"/>
              <a:t>6.1 </a:t>
            </a:r>
            <a:r>
              <a:rPr lang="th-TH" sz="2000" b="1" dirty="0" smtClean="0">
                <a:latin typeface="Arial" pitchFamily="34" charset="0"/>
                <a:ea typeface="Calibri" pitchFamily="34" charset="0"/>
                <a:cs typeface="Angsana New" pitchFamily="18" charset="-34"/>
              </a:rPr>
              <a:t>คุณสมบัติทั่วไปของบริษัทรับทำวิจัย </a:t>
            </a:r>
            <a:endParaRPr lang="en-US" sz="2000" dirty="0" smtClean="0"/>
          </a:p>
          <a:p>
            <a:r>
              <a:rPr lang="th-TH" sz="2000" b="1" dirty="0" smtClean="0"/>
              <a:t>6.2 </a:t>
            </a:r>
            <a:r>
              <a:rPr lang="th-TH" sz="2000" b="1" dirty="0" smtClean="0">
                <a:latin typeface="Arial" pitchFamily="34" charset="0"/>
                <a:ea typeface="Calibri" pitchFamily="34" charset="0"/>
                <a:cs typeface="Angsana New" pitchFamily="18" charset="-34"/>
              </a:rPr>
              <a:t>ความสามารถในการทำงานร่วมกัน </a:t>
            </a:r>
            <a:endParaRPr lang="th-TH" sz="2000" b="1" dirty="0" smtClean="0"/>
          </a:p>
          <a:p>
            <a:r>
              <a:rPr lang="th-TH" sz="2000" b="1" dirty="0" smtClean="0"/>
              <a:t>6.3 </a:t>
            </a:r>
            <a:r>
              <a:rPr lang="th-TH" sz="2000" b="1" dirty="0" smtClean="0">
                <a:latin typeface="Arial" pitchFamily="34" charset="0"/>
                <a:ea typeface="Calibri" pitchFamily="34" charset="0"/>
                <a:cs typeface="Angsana New" pitchFamily="18" charset="-34"/>
              </a:rPr>
              <a:t>บทบาทหน้าที่ </a:t>
            </a:r>
            <a:endParaRPr lang="th-TH" sz="2000" b="1" dirty="0" smtClean="0"/>
          </a:p>
          <a:p>
            <a:r>
              <a:rPr lang="th-TH" sz="2000" b="1" dirty="0" smtClean="0"/>
              <a:t>6.4 </a:t>
            </a:r>
            <a:r>
              <a:rPr lang="th-TH" sz="2000" b="1" dirty="0" smtClean="0">
                <a:latin typeface="Arial" pitchFamily="34" charset="0"/>
                <a:ea typeface="Calibri" pitchFamily="34" charset="0"/>
                <a:cs typeface="Angsana New" pitchFamily="18" charset="-34"/>
              </a:rPr>
              <a:t>วิธีการทำวิจัย </a:t>
            </a:r>
            <a:endParaRPr lang="th-TH" sz="2000" b="1" dirty="0" smtClean="0"/>
          </a:p>
          <a:p>
            <a:r>
              <a:rPr lang="th-TH" sz="2000" b="1" dirty="0" smtClean="0"/>
              <a:t>6.5 ค่าใช้จ่าย</a:t>
            </a:r>
            <a:endParaRPr lang="th-TH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1259632" y="3933056"/>
            <a:ext cx="328327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latin typeface="Angsana New" pitchFamily="18" charset="-34"/>
                <a:cs typeface="Angsana New" pitchFamily="18" charset="-34"/>
              </a:rPr>
              <a:t>7. </a:t>
            </a:r>
            <a:r>
              <a:rPr lang="th-TH" sz="2400" b="1" dirty="0" smtClean="0"/>
              <a:t>การเจรจาต่อรองและการปรับแก้ไข </a:t>
            </a:r>
          </a:p>
          <a:p>
            <a:r>
              <a:rPr lang="th-TH" sz="2400" b="1" dirty="0" smtClean="0"/>
              <a:t>8. การว่าจ้างบริษัทรับทำวิจัย </a:t>
            </a:r>
            <a:endParaRPr lang="th-TH" sz="2400" dirty="0" smtClean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Consumer Behavior Research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7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lvl="0" indent="-274320" algn="r">
              <a:lnSpc>
                <a:spcPts val="2500"/>
              </a:lnSpc>
              <a:buSzPct val="50000"/>
              <a:defRPr/>
            </a:pPr>
            <a:r>
              <a:rPr lang="en-GB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Research Outsourcing</a:t>
            </a:r>
            <a:endParaRPr lang="th-TH" sz="2800" b="1" dirty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27584" y="1268760"/>
            <a:ext cx="7416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861E86"/>
                </a:solidFill>
              </a:rPr>
              <a:t>Research Outsourcing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23528" y="188640"/>
            <a:ext cx="8496944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b="1" dirty="0" smtClean="0"/>
              <a:t>ชื่อโครงการวิจัย</a:t>
            </a:r>
            <a:r>
              <a:rPr lang="en-US" b="1" dirty="0" smtClean="0"/>
              <a:t>:</a:t>
            </a:r>
            <a:r>
              <a:rPr lang="en-US" dirty="0" smtClean="0"/>
              <a:t> </a:t>
            </a:r>
            <a:r>
              <a:rPr lang="th-TH" dirty="0" smtClean="0"/>
              <a:t>พฤติกรรมการตัดสินใจของชาวอาหรับในการรับประทานอาหารไทย</a:t>
            </a:r>
          </a:p>
          <a:p>
            <a:endParaRPr lang="en-US" dirty="0" smtClean="0"/>
          </a:p>
          <a:p>
            <a:r>
              <a:rPr lang="th-TH" b="1" dirty="0" smtClean="0"/>
              <a:t>ข้อมูลบริษัท</a:t>
            </a:r>
            <a:r>
              <a:rPr lang="en-US" b="1" dirty="0" smtClean="0"/>
              <a:t>:</a:t>
            </a:r>
            <a:r>
              <a:rPr lang="en-US" dirty="0" smtClean="0"/>
              <a:t> </a:t>
            </a:r>
            <a:r>
              <a:rPr lang="th-TH" dirty="0" smtClean="0"/>
              <a:t>บริษัท อาหารไทย จำกัด ก่อตั้งเมื่อ พ.ศ. 2550 ดำเนินธุรกิจผลิตและส่งออกอาหารไทยในรูปอาหารกระป๋อง โดยมีลูกค้าเป้าหมายคือประเทศสหรัฐอเมริกาและยุโรป สินค้าที่ได้รับความนิยมมากที่สุดได้แก่ ต้มยำกุ้ง แกงมัสมั่น และผัดเปรี้ยวหวาน บริษัทมีโครงการขยายตลาดไปยังกลุ่มประเทศตะวันออกกลาง แต่ยังขาดข้อมูลด้านพฤติกรรมผู้บริโภคของชาวตะวันออกกลาง จึงมีโครงการที่จะจัดทำการวิจัย</a:t>
            </a:r>
          </a:p>
          <a:p>
            <a:endParaRPr lang="en-US" dirty="0" smtClean="0"/>
          </a:p>
          <a:p>
            <a:r>
              <a:rPr lang="th-TH" b="1" dirty="0" smtClean="0"/>
              <a:t>วัตถุประสงค์ของการวิจัย</a:t>
            </a:r>
            <a:r>
              <a:rPr lang="en-US" b="1" dirty="0" smtClean="0"/>
              <a:t>:</a:t>
            </a:r>
            <a:r>
              <a:rPr lang="en-US" dirty="0" smtClean="0"/>
              <a:t> </a:t>
            </a:r>
            <a:r>
              <a:rPr lang="th-TH" dirty="0" smtClean="0"/>
              <a:t>บริษัทได้กำหนดวัตถุประสงค์ของการวิจัยไว้ดังนี้</a:t>
            </a:r>
            <a:endParaRPr lang="en-US" dirty="0" smtClean="0"/>
          </a:p>
          <a:p>
            <a:pPr lvl="0"/>
            <a:r>
              <a:rPr lang="th-TH" dirty="0" smtClean="0"/>
              <a:t>1. เพื่อให้ทราบถึงแรงจูงใจในการรับประทานอาหารไทยของชาวอาหรับ</a:t>
            </a:r>
            <a:endParaRPr lang="en-US" dirty="0" smtClean="0"/>
          </a:p>
          <a:p>
            <a:pPr lvl="0"/>
            <a:r>
              <a:rPr lang="th-TH" dirty="0" smtClean="0"/>
              <a:t>2. เพื่อให้ทราบถึงทัศนคติของชาวอาหรับที่มีต่ออาหารไทย</a:t>
            </a:r>
            <a:endParaRPr lang="en-US" dirty="0" smtClean="0"/>
          </a:p>
          <a:p>
            <a:pPr lvl="0"/>
            <a:r>
              <a:rPr lang="th-TH" dirty="0" smtClean="0"/>
              <a:t>3. เพื่อให้ทราบถึงพฤติกรรมการเลือกรับประทานอาหารต่างชาติของชาวอาหรับ</a:t>
            </a:r>
          </a:p>
          <a:p>
            <a:pPr lvl="0"/>
            <a:endParaRPr lang="en-US" dirty="0" smtClean="0"/>
          </a:p>
          <a:p>
            <a:r>
              <a:rPr lang="th-TH" b="1" dirty="0" smtClean="0"/>
              <a:t>การจัดทำรายงานการวิจัย</a:t>
            </a:r>
            <a:r>
              <a:rPr lang="en-US" b="1" dirty="0" smtClean="0"/>
              <a:t>:</a:t>
            </a:r>
            <a:r>
              <a:rPr lang="en-US" dirty="0" smtClean="0"/>
              <a:t> </a:t>
            </a:r>
            <a:r>
              <a:rPr lang="th-TH" dirty="0" smtClean="0"/>
              <a:t>เพื่อให้การดำเนินการวิจัยเป็นไปอย่างมีประสิทธิภาพ บริษัทกำหนดให้บริษัทผู้วิจัยจัดทำรายงานดังต่อไปนี้</a:t>
            </a:r>
            <a:endParaRPr lang="en-US" dirty="0" smtClean="0"/>
          </a:p>
          <a:p>
            <a:pPr lvl="0"/>
            <a:r>
              <a:rPr lang="th-TH" dirty="0" smtClean="0"/>
              <a:t>1. รายงานความคืบหน้าทุก 1 เดือน กำหนดส่งทุกวันที่ 5 ของเดือนถัดไป</a:t>
            </a:r>
            <a:endParaRPr lang="en-US" dirty="0" smtClean="0"/>
          </a:p>
          <a:p>
            <a:pPr lvl="0"/>
            <a:r>
              <a:rPr lang="th-TH" dirty="0" smtClean="0"/>
              <a:t>2. การนำเสนอผลการวิจัย กำหนดส่งหลังการวิจัยเสร็จสิ้นภายใน 1 เดือน</a:t>
            </a:r>
            <a:endParaRPr lang="en-US" dirty="0" smtClean="0"/>
          </a:p>
          <a:p>
            <a:pPr lvl="0"/>
            <a:r>
              <a:rPr lang="th-TH" dirty="0" smtClean="0"/>
              <a:t>3. การส่งรายงานผลการวิจัยฉบับเต็ม กำหนดส่งในก่อนวันนำเสนอผลการวิจัยไม่น้อยกว่า 1 สัปดาห์ </a:t>
            </a:r>
            <a:br>
              <a:rPr lang="th-TH" dirty="0" smtClean="0"/>
            </a:br>
            <a:r>
              <a:rPr lang="th-TH" dirty="0" smtClean="0"/>
              <a:t>    โดยส่งในรูปเอกสารเย็บเล่ม และในรูปแบบไฟล์ </a:t>
            </a:r>
            <a:r>
              <a:rPr lang="en-US" dirty="0" smtClean="0"/>
              <a:t>.</a:t>
            </a:r>
            <a:r>
              <a:rPr lang="en-US" dirty="0" err="1" smtClean="0"/>
              <a:t>pdf</a:t>
            </a:r>
            <a:endParaRPr lang="en-US" dirty="0" smtClean="0"/>
          </a:p>
          <a:p>
            <a:pPr lvl="0"/>
            <a:endParaRPr lang="en-US" dirty="0" smtClean="0"/>
          </a:p>
          <a:p>
            <a:r>
              <a:rPr lang="th-TH" b="1" dirty="0" smtClean="0"/>
              <a:t>ระยะเวลา</a:t>
            </a:r>
            <a:r>
              <a:rPr lang="en-US" b="1" dirty="0" smtClean="0"/>
              <a:t>:</a:t>
            </a:r>
            <a:r>
              <a:rPr lang="en-US" dirty="0" smtClean="0"/>
              <a:t> </a:t>
            </a:r>
            <a:r>
              <a:rPr lang="th-TH" dirty="0" smtClean="0"/>
              <a:t> 10 เมษายน 2555 ประกาศผลบริษัทที่ได้รับเลือก	     30 มิถุนายน 2555  เสร็จสิ้นการวิจัย</a:t>
            </a:r>
            <a:endParaRPr lang="en-US" dirty="0" smtClean="0"/>
          </a:p>
          <a:p>
            <a:endParaRPr lang="th-TH" b="1" dirty="0" smtClean="0"/>
          </a:p>
          <a:p>
            <a:r>
              <a:rPr lang="th-TH" b="1" dirty="0" smtClean="0"/>
              <a:t>งบประมาณ</a:t>
            </a:r>
            <a:r>
              <a:rPr lang="en-US" b="1" dirty="0" smtClean="0"/>
              <a:t>:</a:t>
            </a:r>
            <a:r>
              <a:rPr lang="en-US" dirty="0" smtClean="0"/>
              <a:t> </a:t>
            </a:r>
            <a:r>
              <a:rPr lang="th-TH" dirty="0" smtClean="0"/>
              <a:t>ไม่เกิน 2 ล้านบาท</a:t>
            </a:r>
            <a:endParaRPr lang="en-US" dirty="0" smtClean="0"/>
          </a:p>
          <a:p>
            <a:endParaRPr lang="th-TH" b="1" dirty="0" smtClean="0"/>
          </a:p>
          <a:p>
            <a:r>
              <a:rPr lang="th-TH" b="1" dirty="0" smtClean="0"/>
              <a:t>ผู้ประสานงานโครงการ</a:t>
            </a:r>
            <a:r>
              <a:rPr lang="en-US" b="1" dirty="0" smtClean="0"/>
              <a:t>:</a:t>
            </a:r>
            <a:r>
              <a:rPr lang="en-US" dirty="0" smtClean="0"/>
              <a:t> </a:t>
            </a:r>
            <a:r>
              <a:rPr lang="th-TH" dirty="0" smtClean="0"/>
              <a:t>ดร. วุฒิ สุขเจริญ โทร. 081-810-9698 </a:t>
            </a:r>
            <a:r>
              <a:rPr lang="en-US" dirty="0" smtClean="0"/>
              <a:t>Email: </a:t>
            </a:r>
            <a:r>
              <a:rPr lang="en-US" dirty="0" err="1" smtClean="0"/>
              <a:t>bestofsiam@hotmail.com</a:t>
            </a:r>
            <a:endParaRPr lang="th-T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Consumer Behavior Research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7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Consumer Behavior Research Topics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graphicFrame>
        <p:nvGraphicFramePr>
          <p:cNvPr id="10" name="Diagram 9"/>
          <p:cNvGraphicFramePr/>
          <p:nvPr/>
        </p:nvGraphicFramePr>
        <p:xfrm>
          <a:off x="107504" y="1556792"/>
          <a:ext cx="6768752" cy="45680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Consumer Behavior Research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7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Consumer Behavior Research Topics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27584" y="1268760"/>
            <a:ext cx="7416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dirty="0" smtClean="0">
                <a:solidFill>
                  <a:srgbClr val="861E86"/>
                </a:solidFill>
              </a:rPr>
              <a:t>การวิจัยพฤติกรรมผู้บริโภคด้านกิจกรรมของผู้บริโภค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87624" y="1772816"/>
            <a:ext cx="784887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Courier New" pitchFamily="49" charset="0"/>
              <a:buChar char="o"/>
            </a:pPr>
            <a:r>
              <a:rPr lang="th-TH" sz="2400" dirty="0" smtClean="0">
                <a:latin typeface="Angsana New" pitchFamily="18" charset="-34"/>
                <a:cs typeface="Angsana New" pitchFamily="18" charset="-34"/>
              </a:rPr>
              <a:t> อะไรคือความต้องการ หรืออะไรคือคุณค่าที่ผู้บริโภคต้องการ</a:t>
            </a:r>
            <a:endParaRPr lang="en-US" sz="2400" dirty="0" smtClean="0">
              <a:latin typeface="Angsana New" pitchFamily="18" charset="-34"/>
              <a:cs typeface="Angsana New" pitchFamily="18" charset="-34"/>
            </a:endParaRPr>
          </a:p>
          <a:p>
            <a:pPr lvl="0">
              <a:buFont typeface="Courier New" pitchFamily="49" charset="0"/>
              <a:buChar char="o"/>
            </a:pPr>
            <a:r>
              <a:rPr lang="th-TH" sz="2400" dirty="0" smtClean="0">
                <a:latin typeface="Angsana New" pitchFamily="18" charset="-34"/>
                <a:cs typeface="Angsana New" pitchFamily="18" charset="-34"/>
              </a:rPr>
              <a:t> ใครเป็นผู้ริเริ่มที่ทำให้เกิดความต้องการ</a:t>
            </a:r>
            <a:endParaRPr lang="en-US" sz="2400" dirty="0" smtClean="0">
              <a:latin typeface="Angsana New" pitchFamily="18" charset="-34"/>
              <a:cs typeface="Angsana New" pitchFamily="18" charset="-34"/>
            </a:endParaRPr>
          </a:p>
          <a:p>
            <a:pPr lvl="0">
              <a:buFont typeface="Courier New" pitchFamily="49" charset="0"/>
              <a:buChar char="o"/>
            </a:pPr>
            <a:r>
              <a:rPr lang="th-TH" sz="2400" dirty="0" smtClean="0">
                <a:latin typeface="Angsana New" pitchFamily="18" charset="-34"/>
                <a:cs typeface="Angsana New" pitchFamily="18" charset="-34"/>
              </a:rPr>
              <a:t> ใครเป็นคนตัดสินใจที่จะซื้อ</a:t>
            </a:r>
            <a:endParaRPr lang="en-US" sz="2400" dirty="0" smtClean="0">
              <a:latin typeface="Angsana New" pitchFamily="18" charset="-34"/>
              <a:cs typeface="Angsana New" pitchFamily="18" charset="-34"/>
            </a:endParaRPr>
          </a:p>
          <a:p>
            <a:pPr lvl="0">
              <a:buFont typeface="Courier New" pitchFamily="49" charset="0"/>
              <a:buChar char="o"/>
            </a:pPr>
            <a:r>
              <a:rPr lang="th-TH" sz="2400" dirty="0" smtClean="0">
                <a:latin typeface="Angsana New" pitchFamily="18" charset="-34"/>
                <a:cs typeface="Angsana New" pitchFamily="18" charset="-34"/>
              </a:rPr>
              <a:t> ผู้บริโภคหาข้อมูลเกี่ยวกับสินค้าหรือบริการอย่างไร</a:t>
            </a:r>
            <a:endParaRPr lang="en-US" sz="2400" dirty="0" smtClean="0">
              <a:latin typeface="Angsana New" pitchFamily="18" charset="-34"/>
              <a:cs typeface="Angsana New" pitchFamily="18" charset="-34"/>
            </a:endParaRPr>
          </a:p>
          <a:p>
            <a:pPr lvl="0">
              <a:buFont typeface="Courier New" pitchFamily="49" charset="0"/>
              <a:buChar char="o"/>
            </a:pPr>
            <a:r>
              <a:rPr lang="th-TH" sz="2400" dirty="0" smtClean="0">
                <a:latin typeface="Angsana New" pitchFamily="18" charset="-34"/>
                <a:cs typeface="Angsana New" pitchFamily="18" charset="-34"/>
              </a:rPr>
              <a:t> ผู้บริโภคมีทางเลือกใดบ้าง</a:t>
            </a:r>
            <a:endParaRPr lang="en-US" sz="2400" dirty="0" smtClean="0">
              <a:latin typeface="Angsana New" pitchFamily="18" charset="-34"/>
              <a:cs typeface="Angsana New" pitchFamily="18" charset="-34"/>
            </a:endParaRPr>
          </a:p>
          <a:p>
            <a:pPr lvl="0">
              <a:buFont typeface="Courier New" pitchFamily="49" charset="0"/>
              <a:buChar char="o"/>
            </a:pPr>
            <a:r>
              <a:rPr lang="th-TH" sz="2400" dirty="0" smtClean="0">
                <a:latin typeface="Angsana New" pitchFamily="18" charset="-34"/>
                <a:cs typeface="Angsana New" pitchFamily="18" charset="-34"/>
              </a:rPr>
              <a:t> ผู้บริโภคเปรียบเทียบข้อมูลอะไรบ้าง</a:t>
            </a:r>
            <a:endParaRPr lang="en-US" sz="2400" dirty="0" smtClean="0">
              <a:latin typeface="Angsana New" pitchFamily="18" charset="-34"/>
              <a:cs typeface="Angsana New" pitchFamily="18" charset="-34"/>
            </a:endParaRPr>
          </a:p>
          <a:p>
            <a:pPr lvl="0">
              <a:buFont typeface="Courier New" pitchFamily="49" charset="0"/>
              <a:buChar char="o"/>
            </a:pPr>
            <a:r>
              <a:rPr lang="th-TH" sz="2400" dirty="0" smtClean="0">
                <a:latin typeface="Angsana New" pitchFamily="18" charset="-34"/>
                <a:cs typeface="Angsana New" pitchFamily="18" charset="-34"/>
              </a:rPr>
              <a:t> ผู้บริโภคให้ความสำคัญเรื่องใดบ้าง และลำดับความสำคัญเป็นอย่างไร</a:t>
            </a:r>
            <a:endParaRPr lang="en-US" sz="2400" dirty="0" smtClean="0">
              <a:latin typeface="Angsana New" pitchFamily="18" charset="-34"/>
              <a:cs typeface="Angsana New" pitchFamily="18" charset="-34"/>
            </a:endParaRPr>
          </a:p>
          <a:p>
            <a:pPr lvl="0">
              <a:buFont typeface="Courier New" pitchFamily="49" charset="0"/>
              <a:buChar char="o"/>
            </a:pPr>
            <a:r>
              <a:rPr lang="th-TH" sz="2400" dirty="0" smtClean="0">
                <a:latin typeface="Angsana New" pitchFamily="18" charset="-34"/>
                <a:cs typeface="Angsana New" pitchFamily="18" charset="-34"/>
              </a:rPr>
              <a:t> ใครเป็นผู้ตัดสินใจเลือก</a:t>
            </a:r>
            <a:endParaRPr lang="en-US" sz="2400" dirty="0" smtClean="0">
              <a:latin typeface="Angsana New" pitchFamily="18" charset="-34"/>
              <a:cs typeface="Angsana New" pitchFamily="18" charset="-34"/>
            </a:endParaRPr>
          </a:p>
          <a:p>
            <a:pPr lvl="0">
              <a:buFont typeface="Courier New" pitchFamily="49" charset="0"/>
              <a:buChar char="o"/>
            </a:pPr>
            <a:r>
              <a:rPr lang="th-TH" sz="2400" dirty="0" smtClean="0">
                <a:latin typeface="Angsana New" pitchFamily="18" charset="-34"/>
                <a:cs typeface="Angsana New" pitchFamily="18" charset="-34"/>
              </a:rPr>
              <a:t> ผู้บริโภคตัดสินใจซื้อตราสินค้าใด เพราะอะไร</a:t>
            </a:r>
            <a:endParaRPr lang="en-US" sz="2400" dirty="0" smtClean="0">
              <a:latin typeface="Angsana New" pitchFamily="18" charset="-34"/>
              <a:cs typeface="Angsana New" pitchFamily="18" charset="-34"/>
            </a:endParaRPr>
          </a:p>
          <a:p>
            <a:pPr lvl="0">
              <a:buFont typeface="Courier New" pitchFamily="49" charset="0"/>
              <a:buChar char="o"/>
            </a:pPr>
            <a:r>
              <a:rPr lang="th-TH" sz="2400" dirty="0" smtClean="0">
                <a:latin typeface="Angsana New" pitchFamily="18" charset="-34"/>
                <a:cs typeface="Angsana New" pitchFamily="18" charset="-34"/>
              </a:rPr>
              <a:t> ทำไมผู้บริโภคไม่ตัดสินใจซื้อตราสินค้าอื่น</a:t>
            </a:r>
            <a:endParaRPr lang="en-US" sz="2400" dirty="0" smtClean="0"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Consumer Behavior Research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7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Consumer Behavior Research Topics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27584" y="1268760"/>
            <a:ext cx="7416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dirty="0" smtClean="0">
                <a:solidFill>
                  <a:srgbClr val="861E86"/>
                </a:solidFill>
              </a:rPr>
              <a:t>การวิจัยพฤติกรรมผู้บริโภคด้านกิจกรรมของผู้บริโภค (ต่อ)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87624" y="1772816"/>
            <a:ext cx="784887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Courier New" pitchFamily="49" charset="0"/>
              <a:buChar char="o"/>
            </a:pPr>
            <a:r>
              <a:rPr lang="th-TH" sz="2400" dirty="0" smtClean="0">
                <a:latin typeface="Angsana New" pitchFamily="18" charset="-34"/>
                <a:cs typeface="Angsana New" pitchFamily="18" charset="-34"/>
              </a:rPr>
              <a:t> ใครเป็นผู้ซื้อสินค้า</a:t>
            </a:r>
            <a:endParaRPr lang="en-US" sz="2400" dirty="0" smtClean="0">
              <a:latin typeface="Angsana New" pitchFamily="18" charset="-34"/>
              <a:cs typeface="Angsana New" pitchFamily="18" charset="-34"/>
            </a:endParaRPr>
          </a:p>
          <a:p>
            <a:pPr lvl="0">
              <a:buFont typeface="Courier New" pitchFamily="49" charset="0"/>
              <a:buChar char="o"/>
            </a:pPr>
            <a:r>
              <a:rPr lang="th-TH" sz="2400" dirty="0" smtClean="0">
                <a:latin typeface="Angsana New" pitchFamily="18" charset="-34"/>
                <a:cs typeface="Angsana New" pitchFamily="18" charset="-34"/>
              </a:rPr>
              <a:t> ผู้บริโภคซื้อที่ไหน </a:t>
            </a:r>
            <a:endParaRPr lang="en-US" sz="2400" dirty="0" smtClean="0">
              <a:latin typeface="Angsana New" pitchFamily="18" charset="-34"/>
              <a:cs typeface="Angsana New" pitchFamily="18" charset="-34"/>
            </a:endParaRPr>
          </a:p>
          <a:p>
            <a:pPr lvl="0">
              <a:buFont typeface="Courier New" pitchFamily="49" charset="0"/>
              <a:buChar char="o"/>
            </a:pPr>
            <a:r>
              <a:rPr lang="th-TH" sz="2400" dirty="0" smtClean="0">
                <a:latin typeface="Angsana New" pitchFamily="18" charset="-34"/>
                <a:cs typeface="Angsana New" pitchFamily="18" charset="-34"/>
              </a:rPr>
              <a:t> ผู้บริโภคจะซื้อเมื่อไร</a:t>
            </a:r>
            <a:endParaRPr lang="en-US" sz="2400" dirty="0" smtClean="0">
              <a:latin typeface="Angsana New" pitchFamily="18" charset="-34"/>
              <a:cs typeface="Angsana New" pitchFamily="18" charset="-34"/>
            </a:endParaRPr>
          </a:p>
          <a:p>
            <a:pPr lvl="0">
              <a:buFont typeface="Courier New" pitchFamily="49" charset="0"/>
              <a:buChar char="o"/>
            </a:pPr>
            <a:r>
              <a:rPr lang="th-TH" sz="2400" dirty="0" smtClean="0">
                <a:latin typeface="Angsana New" pitchFamily="18" charset="-34"/>
                <a:cs typeface="Angsana New" pitchFamily="18" charset="-34"/>
              </a:rPr>
              <a:t> รูปแบบการซื้อเป็นอย่างไร (ซื้อครั้งละเท่าไร)</a:t>
            </a:r>
            <a:endParaRPr lang="en-US" sz="2400" dirty="0" smtClean="0">
              <a:latin typeface="Angsana New" pitchFamily="18" charset="-34"/>
              <a:cs typeface="Angsana New" pitchFamily="18" charset="-34"/>
            </a:endParaRPr>
          </a:p>
          <a:p>
            <a:pPr lvl="0">
              <a:buFont typeface="Courier New" pitchFamily="49" charset="0"/>
              <a:buChar char="o"/>
            </a:pPr>
            <a:r>
              <a:rPr lang="th-TH" sz="2400" dirty="0" smtClean="0">
                <a:latin typeface="Angsana New" pitchFamily="18" charset="-34"/>
                <a:cs typeface="Angsana New" pitchFamily="18" charset="-34"/>
              </a:rPr>
              <a:t> ซื้อบ่อยแค่ไหน</a:t>
            </a:r>
            <a:endParaRPr lang="en-US" sz="2400" dirty="0" smtClean="0">
              <a:latin typeface="Angsana New" pitchFamily="18" charset="-34"/>
              <a:cs typeface="Angsana New" pitchFamily="18" charset="-34"/>
            </a:endParaRPr>
          </a:p>
          <a:p>
            <a:pPr lvl="0">
              <a:buFont typeface="Courier New" pitchFamily="49" charset="0"/>
              <a:buChar char="o"/>
            </a:pPr>
            <a:r>
              <a:rPr lang="th-TH" sz="2400" dirty="0" smtClean="0">
                <a:latin typeface="Angsana New" pitchFamily="18" charset="-34"/>
                <a:cs typeface="Angsana New" pitchFamily="18" charset="-34"/>
              </a:rPr>
              <a:t> ใครเป็นผู้ใช้สินค้าหรือบริการ</a:t>
            </a:r>
            <a:endParaRPr lang="en-US" sz="2400" dirty="0" smtClean="0">
              <a:latin typeface="Angsana New" pitchFamily="18" charset="-34"/>
              <a:cs typeface="Angsana New" pitchFamily="18" charset="-34"/>
            </a:endParaRPr>
          </a:p>
          <a:p>
            <a:pPr lvl="0">
              <a:buFont typeface="Courier New" pitchFamily="49" charset="0"/>
              <a:buChar char="o"/>
            </a:pPr>
            <a:r>
              <a:rPr lang="th-TH" sz="2400" dirty="0" smtClean="0">
                <a:latin typeface="Angsana New" pitchFamily="18" charset="-34"/>
                <a:cs typeface="Angsana New" pitchFamily="18" charset="-34"/>
              </a:rPr>
              <a:t> ผู้บริโภคใช้สินค้าหรือบริการเมื่อไร อย่างไร</a:t>
            </a:r>
            <a:endParaRPr lang="en-US" sz="2400" dirty="0" smtClean="0">
              <a:latin typeface="Angsana New" pitchFamily="18" charset="-34"/>
              <a:cs typeface="Angsana New" pitchFamily="18" charset="-34"/>
            </a:endParaRPr>
          </a:p>
          <a:p>
            <a:pPr lvl="0">
              <a:buFont typeface="Courier New" pitchFamily="49" charset="0"/>
              <a:buChar char="o"/>
            </a:pPr>
            <a:r>
              <a:rPr lang="th-TH" sz="2400" dirty="0" smtClean="0">
                <a:latin typeface="Angsana New" pitchFamily="18" charset="-34"/>
                <a:cs typeface="Angsana New" pitchFamily="18" charset="-34"/>
              </a:rPr>
              <a:t> หลังใช้สินค้าหรือบริการแล้ว ผู้บริโภคมีความพอใจหรือไม่</a:t>
            </a:r>
            <a:endParaRPr lang="en-US" sz="2400" dirty="0" smtClean="0">
              <a:latin typeface="Angsana New" pitchFamily="18" charset="-34"/>
              <a:cs typeface="Angsana New" pitchFamily="18" charset="-34"/>
            </a:endParaRPr>
          </a:p>
          <a:p>
            <a:pPr lvl="0">
              <a:buFont typeface="Courier New" pitchFamily="49" charset="0"/>
              <a:buChar char="o"/>
            </a:pPr>
            <a:r>
              <a:rPr lang="th-TH" sz="2400" dirty="0" smtClean="0">
                <a:latin typeface="Angsana New" pitchFamily="18" charset="-34"/>
                <a:cs typeface="Angsana New" pitchFamily="18" charset="-34"/>
              </a:rPr>
              <a:t> ผู้บริโภคมีประสบการณ์ต่อสินค้าหรือบริการนั้นอย่างไร</a:t>
            </a:r>
            <a:endParaRPr lang="en-US" sz="2400" dirty="0" smtClean="0">
              <a:latin typeface="Angsana New" pitchFamily="18" charset="-34"/>
              <a:cs typeface="Angsana New" pitchFamily="18" charset="-34"/>
            </a:endParaRPr>
          </a:p>
          <a:p>
            <a:pPr lvl="0">
              <a:buFont typeface="Courier New" pitchFamily="49" charset="0"/>
              <a:buChar char="o"/>
            </a:pPr>
            <a:r>
              <a:rPr lang="th-TH" sz="2400" dirty="0" smtClean="0">
                <a:latin typeface="Angsana New" pitchFamily="18" charset="-34"/>
                <a:cs typeface="Angsana New" pitchFamily="18" charset="-34"/>
              </a:rPr>
              <a:t> จะมีการซื้อซ้ำอีกหรือไม่</a:t>
            </a:r>
            <a:endParaRPr lang="en-US" sz="2400" dirty="0" smtClean="0">
              <a:latin typeface="Angsana New" pitchFamily="18" charset="-34"/>
              <a:cs typeface="Angsana New" pitchFamily="18" charset="-34"/>
            </a:endParaRPr>
          </a:p>
          <a:p>
            <a:pPr lvl="0">
              <a:buFont typeface="Courier New" pitchFamily="49" charset="0"/>
              <a:buChar char="o"/>
            </a:pPr>
            <a:r>
              <a:rPr lang="th-TH" sz="2400" dirty="0" smtClean="0">
                <a:latin typeface="Angsana New" pitchFamily="18" charset="-34"/>
                <a:cs typeface="Angsana New" pitchFamily="18" charset="-34"/>
              </a:rPr>
              <a:t> หลังใช้สินค้าหรือบริการแล้ว จะมีการบอกต่อหรือไม่</a:t>
            </a:r>
            <a:endParaRPr lang="th-TH" sz="2400" dirty="0"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Consumer Behavior Research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7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Consumer Behavior Research Topics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27584" y="1268760"/>
            <a:ext cx="7416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dirty="0" smtClean="0">
                <a:solidFill>
                  <a:srgbClr val="C00000"/>
                </a:solidFill>
              </a:rPr>
              <a:t>การวิจัยพฤติกรรมผู้บริโภคด้านการตอบสนองของผู้บริโภค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87624" y="1772816"/>
            <a:ext cx="784887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th-TH" sz="2400" dirty="0" smtClean="0">
                <a:latin typeface="Angsana New" pitchFamily="18" charset="-34"/>
                <a:cs typeface="Angsana New" pitchFamily="18" charset="-34"/>
              </a:rPr>
              <a:t> รูปแบบของสินค้าหรือบริการ มีอิทธิพลต่อกระบวนการตัดสินใจซื้อหรือไม่ อย่างไร</a:t>
            </a:r>
            <a:endParaRPr lang="en-US" sz="2400" dirty="0" smtClean="0">
              <a:latin typeface="Angsana New" pitchFamily="18" charset="-34"/>
              <a:cs typeface="Angsana New" pitchFamily="18" charset="-34"/>
            </a:endParaRPr>
          </a:p>
          <a:p>
            <a:pPr>
              <a:buFont typeface="Courier New" pitchFamily="49" charset="0"/>
              <a:buChar char="o"/>
            </a:pPr>
            <a:r>
              <a:rPr lang="th-TH" sz="2400" dirty="0" smtClean="0">
                <a:latin typeface="Angsana New" pitchFamily="18" charset="-34"/>
                <a:cs typeface="Angsana New" pitchFamily="18" charset="-34"/>
              </a:rPr>
              <a:t> ราคามีอิทธิพลต่อกระบวนการตัดสินใจซื้อหรือไม่ อย่างไร</a:t>
            </a:r>
            <a:endParaRPr lang="en-US" sz="2400" dirty="0" smtClean="0">
              <a:latin typeface="Angsana New" pitchFamily="18" charset="-34"/>
              <a:cs typeface="Angsana New" pitchFamily="18" charset="-34"/>
            </a:endParaRPr>
          </a:p>
          <a:p>
            <a:pPr>
              <a:buFont typeface="Courier New" pitchFamily="49" charset="0"/>
              <a:buChar char="o"/>
            </a:pPr>
            <a:r>
              <a:rPr lang="th-TH" sz="2400" dirty="0" smtClean="0">
                <a:latin typeface="Angsana New" pitchFamily="18" charset="-34"/>
                <a:cs typeface="Angsana New" pitchFamily="18" charset="-34"/>
              </a:rPr>
              <a:t> ช่องทางการจัดจำหน่ายรูปแบบใดที่มีอิทธิพลต่อกระบวนการตัดสินใจซื้อ เพราะอะไร</a:t>
            </a:r>
            <a:endParaRPr lang="en-US" sz="2400" dirty="0" smtClean="0">
              <a:latin typeface="Angsana New" pitchFamily="18" charset="-34"/>
              <a:cs typeface="Angsana New" pitchFamily="18" charset="-34"/>
            </a:endParaRPr>
          </a:p>
          <a:p>
            <a:pPr>
              <a:buFont typeface="Courier New" pitchFamily="49" charset="0"/>
              <a:buChar char="o"/>
            </a:pPr>
            <a:r>
              <a:rPr lang="th-TH" sz="2400" dirty="0" smtClean="0">
                <a:latin typeface="Angsana New" pitchFamily="18" charset="-34"/>
                <a:cs typeface="Angsana New" pitchFamily="18" charset="-34"/>
              </a:rPr>
              <a:t> สภาพแวดล้อมในจุดซื้อสินค้าหรือใช้บริการมีอิทธิพลอย่างไรกับผู้บริโภค</a:t>
            </a:r>
            <a:endParaRPr lang="en-US" sz="2400" dirty="0" smtClean="0">
              <a:latin typeface="Angsana New" pitchFamily="18" charset="-34"/>
              <a:cs typeface="Angsana New" pitchFamily="18" charset="-34"/>
            </a:endParaRPr>
          </a:p>
          <a:p>
            <a:pPr>
              <a:buFont typeface="Courier New" pitchFamily="49" charset="0"/>
              <a:buChar char="o"/>
            </a:pPr>
            <a:r>
              <a:rPr lang="th-TH" sz="2400" dirty="0" smtClean="0">
                <a:latin typeface="Angsana New" pitchFamily="18" charset="-34"/>
                <a:cs typeface="Angsana New" pitchFamily="18" charset="-34"/>
              </a:rPr>
              <a:t> การส่งเสริมการขายรูปแบบใดที่มีอิทธิพลต่อกระบวนการตัดสินใจซื้อ และมีอิทธิพลอย่างไร</a:t>
            </a:r>
            <a:endParaRPr lang="en-US" sz="2400" dirty="0" smtClean="0">
              <a:latin typeface="Angsana New" pitchFamily="18" charset="-34"/>
              <a:cs typeface="Angsana New" pitchFamily="18" charset="-34"/>
            </a:endParaRPr>
          </a:p>
          <a:p>
            <a:pPr>
              <a:buFont typeface="Courier New" pitchFamily="49" charset="0"/>
              <a:buChar char="o"/>
            </a:pPr>
            <a:r>
              <a:rPr lang="th-TH" sz="2400" dirty="0" smtClean="0">
                <a:latin typeface="Angsana New" pitchFamily="18" charset="-34"/>
                <a:cs typeface="Angsana New" pitchFamily="18" charset="-34"/>
              </a:rPr>
              <a:t> การโฆษณารูปแบบใดที่มีอิทธิพลต่อกระบวนการตัดสินใจซื้อ และมีอิทธิพลอย่างไร</a:t>
            </a:r>
            <a:endParaRPr lang="en-US" sz="2400" dirty="0" smtClean="0">
              <a:latin typeface="Angsana New" pitchFamily="18" charset="-34"/>
              <a:cs typeface="Angsana New" pitchFamily="18" charset="-34"/>
            </a:endParaRPr>
          </a:p>
          <a:p>
            <a:pPr>
              <a:buFont typeface="Courier New" pitchFamily="49" charset="0"/>
              <a:buChar char="o"/>
            </a:pPr>
            <a:r>
              <a:rPr lang="th-TH" sz="2400" dirty="0" smtClean="0">
                <a:latin typeface="Angsana New" pitchFamily="18" charset="-34"/>
                <a:cs typeface="Angsana New" pitchFamily="18" charset="-34"/>
              </a:rPr>
              <a:t> การประชาสัมพันธ์รูปแบบใดที่มีอิทธิพลต่อการรับรู้ของผู้บริโภค และมีอิทธิพลอย่างไร</a:t>
            </a:r>
            <a:endParaRPr lang="en-US" sz="2400" dirty="0" smtClean="0">
              <a:latin typeface="Angsana New" pitchFamily="18" charset="-34"/>
              <a:cs typeface="Angsana New" pitchFamily="18" charset="-34"/>
            </a:endParaRPr>
          </a:p>
          <a:p>
            <a:pPr>
              <a:buFont typeface="Courier New" pitchFamily="49" charset="0"/>
              <a:buChar char="o"/>
            </a:pPr>
            <a:r>
              <a:rPr lang="th-TH" sz="2400" dirty="0" smtClean="0">
                <a:latin typeface="Angsana New" pitchFamily="18" charset="-34"/>
                <a:cs typeface="Angsana New" pitchFamily="18" charset="-34"/>
              </a:rPr>
              <a:t> ครอบครัวของผู้บริโภคมีลักษณะเช่นใด มีอิทธิพลต่อการตัดสินใจซื้อหรือไม่ อย่างไร</a:t>
            </a:r>
            <a:endParaRPr lang="en-US" sz="2400" dirty="0" smtClean="0">
              <a:latin typeface="Angsana New" pitchFamily="18" charset="-34"/>
              <a:cs typeface="Angsana New" pitchFamily="18" charset="-34"/>
            </a:endParaRPr>
          </a:p>
          <a:p>
            <a:pPr>
              <a:buFont typeface="Courier New" pitchFamily="49" charset="0"/>
              <a:buChar char="o"/>
            </a:pPr>
            <a:r>
              <a:rPr lang="th-TH" sz="2400" dirty="0" smtClean="0">
                <a:latin typeface="Angsana New" pitchFamily="18" charset="-34"/>
                <a:cs typeface="Angsana New" pitchFamily="18" charset="-34"/>
              </a:rPr>
              <a:t> วัฒนธรรมของผู้บริโภคมีลักษณะเช่นใด มีอิทธิพลต่อการตัดสินใจซื้อหรือไม่ อย่างไร</a:t>
            </a:r>
            <a:endParaRPr lang="en-US" sz="2400" dirty="0" smtClean="0">
              <a:latin typeface="Angsana New" pitchFamily="18" charset="-34"/>
              <a:cs typeface="Angsana New" pitchFamily="18" charset="-34"/>
            </a:endParaRPr>
          </a:p>
          <a:p>
            <a:pPr>
              <a:buFont typeface="Courier New" pitchFamily="49" charset="0"/>
              <a:buChar char="o"/>
            </a:pPr>
            <a:r>
              <a:rPr lang="th-TH" sz="2400" dirty="0" smtClean="0">
                <a:latin typeface="Angsana New" pitchFamily="18" charset="-34"/>
                <a:cs typeface="Angsana New" pitchFamily="18" charset="-34"/>
              </a:rPr>
              <a:t> วัฒนธรรมย่อยของผู้บริโภคมีลักษณะเช่นใด มีอิทธิพลต่อการตัดสินใจซื้อหรือไม่ อย่างไร</a:t>
            </a:r>
            <a:endParaRPr lang="en-US" sz="2400" dirty="0" smtClean="0">
              <a:latin typeface="Angsana New" pitchFamily="18" charset="-34"/>
              <a:cs typeface="Angsana New" pitchFamily="18" charset="-34"/>
            </a:endParaRPr>
          </a:p>
          <a:p>
            <a:pPr>
              <a:buFont typeface="Courier New" pitchFamily="49" charset="0"/>
              <a:buChar char="o"/>
            </a:pPr>
            <a:r>
              <a:rPr lang="th-TH" sz="2400" dirty="0" smtClean="0">
                <a:latin typeface="Angsana New" pitchFamily="18" charset="-34"/>
                <a:cs typeface="Angsana New" pitchFamily="18" charset="-34"/>
              </a:rPr>
              <a:t> ใครบ้างที่มีอิทธิพลต่อการตัดสินใจซื้อ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Consumer Behavior Research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lvl="0" indent="-274320" algn="r">
              <a:lnSpc>
                <a:spcPts val="2500"/>
              </a:lnSpc>
              <a:buSzPct val="50000"/>
              <a:defRPr/>
            </a:pPr>
            <a:r>
              <a:rPr lang="en-GB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Types of  Data</a:t>
            </a:r>
            <a:endParaRPr lang="th-TH" sz="2800" b="1" dirty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graphicFrame>
        <p:nvGraphicFramePr>
          <p:cNvPr id="11" name="Diagram 10"/>
          <p:cNvGraphicFramePr/>
          <p:nvPr/>
        </p:nvGraphicFramePr>
        <p:xfrm>
          <a:off x="1115616" y="1412776"/>
          <a:ext cx="5976664" cy="4984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Consumer Behavior Research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7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Consumer Behavior Research Topics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27584" y="1268760"/>
            <a:ext cx="7416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dirty="0" smtClean="0">
                <a:solidFill>
                  <a:srgbClr val="C00000"/>
                </a:solidFill>
              </a:rPr>
              <a:t>การวิจัยพฤติกรรมผู้บริโภคด้านการตอบสนองของผู้บริโภค (ต่อ)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87624" y="1772816"/>
            <a:ext cx="784887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Courier New" pitchFamily="49" charset="0"/>
              <a:buChar char="o"/>
            </a:pPr>
            <a:r>
              <a:rPr lang="th-TH" sz="2400" dirty="0" smtClean="0">
                <a:latin typeface="Angsana New" pitchFamily="18" charset="-34"/>
                <a:cs typeface="Angsana New" pitchFamily="18" charset="-34"/>
              </a:rPr>
              <a:t> ชนชั้นทางสังคมของผู้บริโภคมีลักษณะเช่นใด มีอิทธิพลต่อการตัดสินใจซื้อหรือไม่ อย่างไร</a:t>
            </a:r>
            <a:endParaRPr lang="en-US" sz="2400" dirty="0" smtClean="0">
              <a:latin typeface="Angsana New" pitchFamily="18" charset="-34"/>
              <a:cs typeface="Angsana New" pitchFamily="18" charset="-34"/>
            </a:endParaRPr>
          </a:p>
          <a:p>
            <a:pPr lvl="0">
              <a:buFont typeface="Courier New" pitchFamily="49" charset="0"/>
              <a:buChar char="o"/>
            </a:pPr>
            <a:r>
              <a:rPr lang="th-TH" sz="2400" dirty="0" smtClean="0">
                <a:latin typeface="Angsana New" pitchFamily="18" charset="-34"/>
                <a:cs typeface="Angsana New" pitchFamily="18" charset="-34"/>
              </a:rPr>
              <a:t> รูปแบบการดำเนินชีวิตของผู้บริโภคเป็นเช่นใด มีอิทธิพลต่อการตัดสินใจซื้อหรือไม่ อย่างไร</a:t>
            </a:r>
            <a:endParaRPr lang="en-US" sz="2400" dirty="0" smtClean="0">
              <a:latin typeface="Angsana New" pitchFamily="18" charset="-34"/>
              <a:cs typeface="Angsana New" pitchFamily="18" charset="-34"/>
            </a:endParaRPr>
          </a:p>
          <a:p>
            <a:pPr lvl="0">
              <a:buFont typeface="Courier New" pitchFamily="49" charset="0"/>
              <a:buChar char="o"/>
            </a:pPr>
            <a:r>
              <a:rPr lang="th-TH" sz="2400" dirty="0" smtClean="0">
                <a:latin typeface="Angsana New" pitchFamily="18" charset="-34"/>
                <a:cs typeface="Angsana New" pitchFamily="18" charset="-34"/>
              </a:rPr>
              <a:t> อะไรคือแรงจูงใจที่มีอิทธิพลต่อการตัดสินใจซื้อ</a:t>
            </a:r>
            <a:endParaRPr lang="en-US" sz="2400" dirty="0" smtClean="0">
              <a:latin typeface="Angsana New" pitchFamily="18" charset="-34"/>
              <a:cs typeface="Angsana New" pitchFamily="18" charset="-34"/>
            </a:endParaRPr>
          </a:p>
          <a:p>
            <a:pPr lvl="0">
              <a:buFont typeface="Courier New" pitchFamily="49" charset="0"/>
              <a:buChar char="o"/>
            </a:pPr>
            <a:r>
              <a:rPr lang="th-TH" sz="2400" dirty="0" smtClean="0">
                <a:latin typeface="Angsana New" pitchFamily="18" charset="-34"/>
                <a:cs typeface="Angsana New" pitchFamily="18" charset="-34"/>
              </a:rPr>
              <a:t> ผู้บริโภคมีทัศนคติอย่างไรต่อสินค้าและบริการของเรา เมื่อเทียบกับคู่แข่ง</a:t>
            </a:r>
            <a:r>
              <a:rPr lang="en-US" sz="2400" dirty="0" smtClean="0"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400" dirty="0" smtClean="0">
                <a:latin typeface="Angsana New" pitchFamily="18" charset="-34"/>
                <a:cs typeface="Angsana New" pitchFamily="18" charset="-34"/>
              </a:rPr>
              <a:t>วิธีการใดที่มีความ</a:t>
            </a:r>
            <a:br>
              <a:rPr lang="th-TH" sz="2400" dirty="0" smtClean="0">
                <a:latin typeface="Angsana New" pitchFamily="18" charset="-34"/>
                <a:cs typeface="Angsana New" pitchFamily="18" charset="-34"/>
              </a:rPr>
            </a:br>
            <a:r>
              <a:rPr lang="th-TH" sz="2400" dirty="0" smtClean="0">
                <a:latin typeface="Angsana New" pitchFamily="18" charset="-34"/>
                <a:cs typeface="Angsana New" pitchFamily="18" charset="-34"/>
              </a:rPr>
              <a:t>     เหมาะสมในการเปลี่ยนแปลงทัศนคติของผู้บริโภค</a:t>
            </a:r>
            <a:endParaRPr lang="en-US" sz="2400" dirty="0" smtClean="0">
              <a:latin typeface="Angsana New" pitchFamily="18" charset="-34"/>
              <a:cs typeface="Angsana New" pitchFamily="18" charset="-34"/>
            </a:endParaRPr>
          </a:p>
          <a:p>
            <a:pPr lvl="0">
              <a:buFont typeface="Courier New" pitchFamily="49" charset="0"/>
              <a:buChar char="o"/>
            </a:pPr>
            <a:r>
              <a:rPr lang="th-TH" sz="2400" dirty="0" smtClean="0">
                <a:latin typeface="Angsana New" pitchFamily="18" charset="-34"/>
                <a:cs typeface="Angsana New" pitchFamily="18" charset="-34"/>
              </a:rPr>
              <a:t> ผู้บริโภคมีความรู้เกี่ยวกับสินค้าหรือบริการอย่างไร</a:t>
            </a:r>
            <a:endParaRPr lang="en-US" sz="2400" dirty="0" smtClean="0">
              <a:latin typeface="Angsana New" pitchFamily="18" charset="-34"/>
              <a:cs typeface="Angsana New" pitchFamily="18" charset="-34"/>
            </a:endParaRPr>
          </a:p>
          <a:p>
            <a:pPr lvl="0">
              <a:buFont typeface="Courier New" pitchFamily="49" charset="0"/>
              <a:buChar char="o"/>
            </a:pPr>
            <a:r>
              <a:rPr lang="th-TH" sz="2400" dirty="0" smtClean="0">
                <a:latin typeface="Angsana New" pitchFamily="18" charset="-34"/>
                <a:cs typeface="Angsana New" pitchFamily="18" charset="-34"/>
              </a:rPr>
              <a:t> การให้ความรู้รูปแบบใดที่เหมาะกับผู้บริโภคกลุ่มเป้าหมาย</a:t>
            </a:r>
            <a:endParaRPr lang="en-US" sz="2400" dirty="0" smtClean="0">
              <a:latin typeface="Angsana New" pitchFamily="18" charset="-34"/>
              <a:cs typeface="Angsana New" pitchFamily="18" charset="-34"/>
            </a:endParaRPr>
          </a:p>
          <a:p>
            <a:pPr lvl="0">
              <a:buFont typeface="Courier New" pitchFamily="49" charset="0"/>
              <a:buChar char="o"/>
            </a:pPr>
            <a:r>
              <a:rPr lang="th-TH" sz="2400" dirty="0" smtClean="0">
                <a:latin typeface="Angsana New" pitchFamily="18" charset="-34"/>
                <a:cs typeface="Angsana New" pitchFamily="18" charset="-34"/>
              </a:rPr>
              <a:t> บุคลิกภาพของผู้บริโภคมีลักษณะเช่นใด มีอิทธิพลต่อการตัดสินใจซื้อหรือไม่ อย่างไร</a:t>
            </a:r>
            <a:endParaRPr lang="en-US" sz="2400" dirty="0" smtClean="0">
              <a:latin typeface="Angsana New" pitchFamily="18" charset="-34"/>
              <a:cs typeface="Angsana New" pitchFamily="18" charset="-34"/>
            </a:endParaRPr>
          </a:p>
          <a:p>
            <a:pPr lvl="0">
              <a:buFont typeface="Courier New" pitchFamily="49" charset="0"/>
              <a:buChar char="o"/>
            </a:pPr>
            <a:r>
              <a:rPr lang="th-TH" sz="2400" dirty="0" smtClean="0">
                <a:latin typeface="Angsana New" pitchFamily="18" charset="-34"/>
                <a:cs typeface="Angsana New" pitchFamily="18" charset="-34"/>
              </a:rPr>
              <a:t> ผู้บริโภครับรู้เกี่ยวกับสินค้าหรือบริการอย่างไร</a:t>
            </a:r>
            <a:endParaRPr lang="en-US" sz="2400" dirty="0" smtClean="0">
              <a:latin typeface="Angsana New" pitchFamily="18" charset="-34"/>
              <a:cs typeface="Angsana New" pitchFamily="18" charset="-34"/>
            </a:endParaRPr>
          </a:p>
          <a:p>
            <a:pPr>
              <a:buFont typeface="Courier New" pitchFamily="49" charset="0"/>
              <a:buChar char="o"/>
            </a:pPr>
            <a:r>
              <a:rPr lang="th-TH" sz="2400" dirty="0" smtClean="0">
                <a:latin typeface="Angsana New" pitchFamily="18" charset="-34"/>
                <a:cs typeface="Angsana New" pitchFamily="18" charset="-34"/>
              </a:rPr>
              <a:t> วิธีการสร้างการรับรูปแบบใดที่เหมาะกับผู้บริโภคกลุ่มเป้าหมาย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Consumer Behavior Research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7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Research Traps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27584" y="1268760"/>
            <a:ext cx="7416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dirty="0" smtClean="0">
                <a:solidFill>
                  <a:srgbClr val="C00000"/>
                </a:solidFill>
              </a:rPr>
              <a:t>ข้อพึงระวังในการทำวิจัยพฤติกรรมผู้บริโภค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187624" y="1772816"/>
            <a:ext cx="489654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Courier New" pitchFamily="49" charset="0"/>
              <a:buChar char="o"/>
            </a:pPr>
            <a:r>
              <a:rPr lang="th-TH" sz="2400" dirty="0" smtClean="0"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400" b="1" dirty="0" smtClean="0"/>
              <a:t>การระบุกลุ่มตัวอย่าง</a:t>
            </a:r>
          </a:p>
          <a:p>
            <a:pPr lvl="0">
              <a:buFont typeface="Courier New" pitchFamily="49" charset="0"/>
              <a:buChar char="o"/>
            </a:pPr>
            <a:r>
              <a:rPr lang="th-TH" sz="2400" b="1" dirty="0" smtClean="0"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400" b="1" dirty="0" smtClean="0"/>
              <a:t>พื้นที่ในการเก็บข้อมูล</a:t>
            </a:r>
          </a:p>
          <a:p>
            <a:pPr lvl="0">
              <a:buFont typeface="Courier New" pitchFamily="49" charset="0"/>
              <a:buChar char="o"/>
            </a:pPr>
            <a:r>
              <a:rPr lang="th-TH" sz="2400" b="1" dirty="0" smtClean="0"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400" b="1" dirty="0" smtClean="0"/>
              <a:t>จำนวนข้อมูล</a:t>
            </a:r>
          </a:p>
          <a:p>
            <a:pPr lvl="0">
              <a:buFont typeface="Courier New" pitchFamily="49" charset="0"/>
              <a:buChar char="o"/>
            </a:pPr>
            <a:r>
              <a:rPr lang="th-TH" sz="2400" b="1" dirty="0" smtClean="0"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400" b="1" dirty="0" smtClean="0"/>
              <a:t>ช่วงเวลาในการเก็บข้อมูล</a:t>
            </a:r>
          </a:p>
          <a:p>
            <a:pPr lvl="0">
              <a:buFont typeface="Courier New" pitchFamily="49" charset="0"/>
              <a:buChar char="o"/>
            </a:pPr>
            <a:r>
              <a:rPr lang="th-TH" sz="2400" b="1" dirty="0" smtClean="0"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400" b="1" dirty="0" smtClean="0"/>
              <a:t>การจัดทำแบบสอบถาม (ความตรง และความเชื่อมั่น)</a:t>
            </a:r>
          </a:p>
          <a:p>
            <a:pPr lvl="0">
              <a:buFont typeface="Courier New" pitchFamily="49" charset="0"/>
              <a:buChar char="o"/>
            </a:pPr>
            <a:r>
              <a:rPr lang="th-TH" sz="2400" b="1" dirty="0" smtClean="0"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400" b="1" dirty="0" smtClean="0"/>
              <a:t>จำนวนข้อคำถาม</a:t>
            </a:r>
          </a:p>
          <a:p>
            <a:pPr lvl="0">
              <a:buFont typeface="Courier New" pitchFamily="49" charset="0"/>
              <a:buChar char="o"/>
            </a:pPr>
            <a:r>
              <a:rPr lang="th-TH" sz="2400" b="1" dirty="0" smtClean="0"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400" b="1" dirty="0" smtClean="0"/>
              <a:t>การเลือกวิธีการเก็บข้อมูล</a:t>
            </a:r>
          </a:p>
          <a:p>
            <a:pPr lvl="0">
              <a:buFont typeface="Courier New" pitchFamily="49" charset="0"/>
              <a:buChar char="o"/>
            </a:pPr>
            <a:r>
              <a:rPr lang="th-TH" sz="2400" b="1" dirty="0" smtClean="0"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400" b="1" dirty="0" smtClean="0"/>
              <a:t>สถิติที่ใช้วิเคราะห์ข้อมูล</a:t>
            </a:r>
          </a:p>
          <a:p>
            <a:pPr lvl="0">
              <a:buFont typeface="Courier New" pitchFamily="49" charset="0"/>
              <a:buChar char="o"/>
            </a:pPr>
            <a:r>
              <a:rPr lang="th-TH" sz="2400" b="1" dirty="0" smtClean="0"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400" b="1" dirty="0" smtClean="0"/>
              <a:t>ความโน้มเอียงในการแปลผล</a:t>
            </a:r>
          </a:p>
          <a:p>
            <a:pPr lvl="0">
              <a:buFont typeface="Courier New" pitchFamily="49" charset="0"/>
              <a:buChar char="o"/>
            </a:pPr>
            <a:r>
              <a:rPr lang="th-TH" sz="2400" b="1" dirty="0" smtClean="0"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400" b="1" dirty="0" smtClean="0"/>
              <a:t>การสรุปผล</a:t>
            </a:r>
            <a:endParaRPr lang="th-TH" sz="2400" dirty="0" smtClean="0"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Consumer Behavior Research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7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Consumer Behavior Research Issues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27584" y="1383159"/>
            <a:ext cx="7416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dirty="0" smtClean="0">
                <a:solidFill>
                  <a:srgbClr val="C00000"/>
                </a:solidFill>
              </a:rPr>
              <a:t>ประเด็นสำคัญของการวิจัยพฤติกรรมผู้บริโภค</a:t>
            </a:r>
          </a:p>
        </p:txBody>
      </p:sp>
      <p:graphicFrame>
        <p:nvGraphicFramePr>
          <p:cNvPr id="9" name="Diagram 8"/>
          <p:cNvGraphicFramePr/>
          <p:nvPr/>
        </p:nvGraphicFramePr>
        <p:xfrm>
          <a:off x="2267744" y="213285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3048" y="3645024"/>
            <a:ext cx="8923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End of Chapter 2: </a:t>
            </a:r>
            <a:r>
              <a:rPr lang="en-GB" sz="36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Consumer </a:t>
            </a:r>
            <a:r>
              <a:rPr lang="en-GB" sz="3600" b="1" dirty="0" err="1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Behavior</a:t>
            </a:r>
            <a:r>
              <a:rPr lang="en-GB" sz="36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Research</a:t>
            </a:r>
            <a:endParaRPr lang="th-TH" sz="36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35496" y="2996952"/>
            <a:ext cx="8640960" cy="609600"/>
          </a:xfrm>
          <a:prstGeom prst="rect">
            <a:avLst/>
          </a:prstGeom>
        </p:spPr>
        <p:txBody>
          <a:bodyPr/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40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CONSUMER BEHAVIOR</a:t>
            </a:r>
            <a:endParaRPr lang="en-US" sz="4000" b="1" dirty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Consumer Behavior Research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lvl="0" indent="-274320" algn="r">
              <a:lnSpc>
                <a:spcPts val="2500"/>
              </a:lnSpc>
              <a:buSzPct val="50000"/>
              <a:defRPr/>
            </a:pPr>
            <a:r>
              <a:rPr lang="en-GB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Types of Consumer </a:t>
            </a:r>
            <a:r>
              <a:rPr lang="en-GB" sz="2800" b="1" dirty="0" err="1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Behavior</a:t>
            </a:r>
            <a:r>
              <a:rPr lang="en-GB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Research</a:t>
            </a:r>
            <a:endParaRPr lang="th-TH" sz="2800" b="1" dirty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graphicFrame>
        <p:nvGraphicFramePr>
          <p:cNvPr id="11" name="Diagram 10"/>
          <p:cNvGraphicFramePr/>
          <p:nvPr/>
        </p:nvGraphicFramePr>
        <p:xfrm>
          <a:off x="-972616" y="1124744"/>
          <a:ext cx="5976664" cy="4984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4" name="Diagram 13"/>
          <p:cNvGraphicFramePr/>
          <p:nvPr/>
        </p:nvGraphicFramePr>
        <p:xfrm>
          <a:off x="5076056" y="3501008"/>
          <a:ext cx="3744416" cy="16877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15" name="Left Arrow 14"/>
          <p:cNvSpPr/>
          <p:nvPr/>
        </p:nvSpPr>
        <p:spPr>
          <a:xfrm rot="10800000">
            <a:off x="4572001" y="4149080"/>
            <a:ext cx="360040" cy="504056"/>
          </a:xfrm>
          <a:prstGeom prst="lef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Consumer Behavior Research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lvl="0" indent="-274320" algn="r">
              <a:lnSpc>
                <a:spcPts val="2500"/>
              </a:lnSpc>
              <a:buSzPct val="50000"/>
              <a:defRPr/>
            </a:pPr>
            <a:r>
              <a:rPr lang="en-GB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Data Collection Tools</a:t>
            </a:r>
            <a:endParaRPr lang="th-TH" sz="2800" b="1" dirty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827584" y="1340768"/>
            <a:ext cx="3923928" cy="385403"/>
          </a:xfrm>
          <a:prstGeom prst="rect">
            <a:avLst/>
          </a:prstGeom>
        </p:spPr>
        <p:txBody>
          <a:bodyPr/>
          <a:lstStyle/>
          <a:p>
            <a:pPr lvl="0" indent="-274320">
              <a:lnSpc>
                <a:spcPts val="2500"/>
              </a:lnSpc>
              <a:buSzPct val="50000"/>
              <a:defRPr/>
            </a:pPr>
            <a:r>
              <a:rPr lang="en-GB" sz="2800" b="1" dirty="0" smtClean="0">
                <a:solidFill>
                  <a:srgbClr val="0070C0"/>
                </a:solidFill>
              </a:rPr>
              <a:t>Data Collection Tools</a:t>
            </a:r>
            <a:endParaRPr lang="th-TH" sz="2800" b="1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7584" y="1844824"/>
            <a:ext cx="7416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dirty="0" smtClean="0">
                <a:latin typeface="Angsana New" pitchFamily="18" charset="-34"/>
                <a:cs typeface="Angsana New" pitchFamily="18" charset="-34"/>
              </a:rPr>
              <a:t>การสำรวจ </a:t>
            </a:r>
            <a:r>
              <a:rPr lang="en-US" sz="2400" b="1" dirty="0" smtClean="0">
                <a:latin typeface="Angsana New" pitchFamily="18" charset="-34"/>
                <a:cs typeface="Angsana New" pitchFamily="18" charset="-34"/>
              </a:rPr>
              <a:t>(Surveys)</a:t>
            </a:r>
          </a:p>
        </p:txBody>
      </p:sp>
      <p:pic>
        <p:nvPicPr>
          <p:cNvPr id="6" name="Picture 5" descr="Survey tool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2339330"/>
            <a:ext cx="7277100" cy="1809750"/>
          </a:xfrm>
          <a:prstGeom prst="rect">
            <a:avLst/>
          </a:prstGeom>
        </p:spPr>
      </p:pic>
      <p:pic>
        <p:nvPicPr>
          <p:cNvPr id="7" name="Picture 6" descr="Feedbac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39752" y="4653136"/>
            <a:ext cx="5753100" cy="1752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Consumer Behavior Research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lvl="0" indent="-274320" algn="r">
              <a:lnSpc>
                <a:spcPts val="2500"/>
              </a:lnSpc>
              <a:buSzPct val="50000"/>
              <a:defRPr/>
            </a:pPr>
            <a:r>
              <a:rPr lang="en-GB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Data Collection Tools</a:t>
            </a:r>
            <a:endParaRPr lang="th-TH" sz="2800" b="1" dirty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827584" y="1340768"/>
            <a:ext cx="3923928" cy="385403"/>
          </a:xfrm>
          <a:prstGeom prst="rect">
            <a:avLst/>
          </a:prstGeom>
        </p:spPr>
        <p:txBody>
          <a:bodyPr/>
          <a:lstStyle/>
          <a:p>
            <a:pPr lvl="0" indent="-274320">
              <a:lnSpc>
                <a:spcPts val="2500"/>
              </a:lnSpc>
              <a:buSzPct val="50000"/>
              <a:defRPr/>
            </a:pPr>
            <a:r>
              <a:rPr lang="en-GB" sz="2800" b="1" dirty="0" smtClean="0">
                <a:solidFill>
                  <a:srgbClr val="0070C0"/>
                </a:solidFill>
              </a:rPr>
              <a:t>Data Collection Tools</a:t>
            </a:r>
            <a:endParaRPr lang="th-TH" sz="2800" b="1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7584" y="1844825"/>
            <a:ext cx="7416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dirty="0" smtClean="0">
                <a:solidFill>
                  <a:srgbClr val="861E86"/>
                </a:solidFill>
                <a:latin typeface="Angsana New" pitchFamily="18" charset="-34"/>
                <a:cs typeface="Angsana New" pitchFamily="18" charset="-34"/>
              </a:rPr>
              <a:t>การสนทนากลุ่ม</a:t>
            </a:r>
            <a:r>
              <a:rPr lang="en-US" sz="2400" b="1" dirty="0" smtClean="0">
                <a:solidFill>
                  <a:srgbClr val="861E86"/>
                </a:solidFill>
                <a:latin typeface="Angsana New" pitchFamily="18" charset="-34"/>
                <a:cs typeface="Angsana New" pitchFamily="18" charset="-34"/>
              </a:rPr>
              <a:t> (Focus group)</a:t>
            </a:r>
          </a:p>
        </p:txBody>
      </p:sp>
      <p:pic>
        <p:nvPicPr>
          <p:cNvPr id="1026" name="Picture 2" descr="Focus-Group-0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348880"/>
            <a:ext cx="2319859" cy="1392368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3635896" y="2492896"/>
            <a:ext cx="2133918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th-TH" sz="2800" dirty="0" smtClean="0">
                <a:solidFill>
                  <a:schemeClr val="tx2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 กลุ่มละ 6-12 คน</a:t>
            </a:r>
          </a:p>
          <a:p>
            <a:pPr>
              <a:buFont typeface="Courier New" pitchFamily="49" charset="0"/>
              <a:buChar char="o"/>
            </a:pPr>
            <a:r>
              <a:rPr lang="th-TH" sz="2800" dirty="0" smtClean="0">
                <a:solidFill>
                  <a:schemeClr val="tx2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 จำนวน 4-12 กลุ่ม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99592" y="4047455"/>
            <a:ext cx="7416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dirty="0" smtClean="0">
                <a:solidFill>
                  <a:srgbClr val="861E86"/>
                </a:solidFill>
                <a:latin typeface="Angsana New" pitchFamily="18" charset="-34"/>
                <a:cs typeface="Angsana New" pitchFamily="18" charset="-34"/>
              </a:rPr>
              <a:t>การสัมภาษณ์ </a:t>
            </a:r>
            <a:r>
              <a:rPr lang="en-US" sz="2400" b="1" dirty="0" smtClean="0">
                <a:solidFill>
                  <a:srgbClr val="861E86"/>
                </a:solidFill>
                <a:latin typeface="Angsana New" pitchFamily="18" charset="-34"/>
                <a:cs typeface="Angsana New" pitchFamily="18" charset="-34"/>
              </a:rPr>
              <a:t>(Interviews)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707904" y="4437111"/>
            <a:ext cx="506260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400" dirty="0" smtClean="0">
                <a:latin typeface="Angsana New" pitchFamily="18" charset="-34"/>
                <a:cs typeface="Angsana New" pitchFamily="18" charset="-34"/>
              </a:rPr>
              <a:t>การสัมภาษณ์มีลักษณะคล้ายกับการสนทนากลุ่ม </a:t>
            </a:r>
          </a:p>
          <a:p>
            <a:r>
              <a:rPr lang="th-TH" sz="2400" dirty="0" smtClean="0">
                <a:latin typeface="Angsana New" pitchFamily="18" charset="-34"/>
                <a:cs typeface="Angsana New" pitchFamily="18" charset="-34"/>
              </a:rPr>
              <a:t>แต่เป็นการสัมภาษณ์ผู้บริโภคทีละคน เหมาะสำหรับหัวข้อ</a:t>
            </a:r>
            <a:br>
              <a:rPr lang="th-TH" sz="2400" dirty="0" smtClean="0">
                <a:latin typeface="Angsana New" pitchFamily="18" charset="-34"/>
                <a:cs typeface="Angsana New" pitchFamily="18" charset="-34"/>
              </a:rPr>
            </a:br>
            <a:r>
              <a:rPr lang="th-TH" sz="2400" dirty="0" smtClean="0">
                <a:latin typeface="Angsana New" pitchFamily="18" charset="-34"/>
                <a:cs typeface="Angsana New" pitchFamily="18" charset="-34"/>
              </a:rPr>
              <a:t>ที่มีความน่าอาย สะเทือนอารมณ์ อ่อนไหว หรือเป็นความลับ</a:t>
            </a:r>
            <a:endParaRPr lang="th-TH" sz="2400" dirty="0" smtClean="0">
              <a:solidFill>
                <a:schemeClr val="tx2">
                  <a:lumMod val="75000"/>
                </a:schemeClr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12" name="Picture 2" descr="Qualitative-Research-Interview-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4509119"/>
            <a:ext cx="2422525" cy="1485900"/>
          </a:xfrm>
          <a:prstGeom prst="rect">
            <a:avLst/>
          </a:prstGeom>
          <a:noFill/>
        </p:spPr>
      </p:pic>
      <p:sp>
        <p:nvSpPr>
          <p:cNvPr id="13" name="Rectangle 12"/>
          <p:cNvSpPr/>
          <p:nvPr/>
        </p:nvSpPr>
        <p:spPr>
          <a:xfrm>
            <a:off x="3755859" y="5622339"/>
            <a:ext cx="508664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400" dirty="0" smtClean="0"/>
              <a:t>การสัมภาษณ์จะทำให้ได้ข้อมูลเชิงลึก เนื่องจากการสัมภาษณ์</a:t>
            </a:r>
          </a:p>
          <a:p>
            <a:r>
              <a:rPr lang="th-TH" sz="2400" dirty="0" smtClean="0"/>
              <a:t>สามารถใช้คำถามที่เจาะลึกทีละประเด็นได้</a:t>
            </a:r>
            <a:endParaRPr lang="th-TH" sz="2400" dirty="0" smtClean="0">
              <a:solidFill>
                <a:schemeClr val="tx2">
                  <a:lumMod val="75000"/>
                </a:schemeClr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Consumer Behavior Research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lvl="0" indent="-274320" algn="r">
              <a:lnSpc>
                <a:spcPts val="2500"/>
              </a:lnSpc>
              <a:buSzPct val="50000"/>
              <a:defRPr/>
            </a:pPr>
            <a:r>
              <a:rPr lang="en-GB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Data Collection Tools</a:t>
            </a:r>
            <a:endParaRPr lang="th-TH" sz="2800" b="1" dirty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7584" y="1283277"/>
            <a:ext cx="7416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dirty="0" smtClean="0">
                <a:solidFill>
                  <a:srgbClr val="861E86"/>
                </a:solidFill>
              </a:rPr>
              <a:t>การเล่าเรื่อง </a:t>
            </a:r>
            <a:r>
              <a:rPr lang="en-US" sz="2400" b="1" dirty="0" smtClean="0">
                <a:solidFill>
                  <a:srgbClr val="861E86"/>
                </a:solidFill>
              </a:rPr>
              <a:t>(Storytelling)</a:t>
            </a:r>
            <a:endParaRPr lang="en-US" sz="2400" b="1" dirty="0" smtClean="0">
              <a:solidFill>
                <a:srgbClr val="861E86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259632" y="1820431"/>
            <a:ext cx="637065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400" dirty="0" smtClean="0"/>
              <a:t>ให้ผู้บริโภคเล่าประสบการณ์ที่มีต่อสินค้าหรือบริการ ทำให้ผู้วิจัยได้รับข้อมูล</a:t>
            </a:r>
          </a:p>
          <a:p>
            <a:r>
              <a:rPr lang="th-TH" sz="2400" dirty="0" smtClean="0"/>
              <a:t>ที่เกิดจากประสบการณ์ในการใช้สินค้าหรือบริการจริง</a:t>
            </a:r>
            <a:endParaRPr lang="th-TH" sz="2400" dirty="0" smtClean="0">
              <a:solidFill>
                <a:schemeClr val="tx2">
                  <a:lumMod val="75000"/>
                </a:schemeClr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27584" y="2939460"/>
            <a:ext cx="7416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dirty="0" smtClean="0">
                <a:solidFill>
                  <a:srgbClr val="861E86"/>
                </a:solidFill>
              </a:rPr>
              <a:t>ภาพถ่ายและรูปภาพ </a:t>
            </a:r>
            <a:r>
              <a:rPr lang="en-US" sz="2400" b="1" dirty="0" smtClean="0">
                <a:solidFill>
                  <a:srgbClr val="861E86"/>
                </a:solidFill>
              </a:rPr>
              <a:t>(Photography and pictures)</a:t>
            </a:r>
            <a:endParaRPr lang="en-US" sz="2400" b="1" dirty="0" smtClean="0">
              <a:solidFill>
                <a:srgbClr val="861E86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331640" y="3515524"/>
            <a:ext cx="6851556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400" dirty="0" smtClean="0"/>
              <a:t>การใช้ภาพถ่ายและรูปภาพเป็นวิธีการวิจัยที่ผู้วิจัยต้องการทราบความคิด การรับรู้ </a:t>
            </a:r>
          </a:p>
          <a:p>
            <a:r>
              <a:rPr lang="th-TH" sz="2400" dirty="0" smtClean="0"/>
              <a:t>หรือทัศนคติของผู้บริโภค การตั้งคำถามเพื่อสอบถามผู้บริโภคบางครั้งผู้บริโภค</a:t>
            </a:r>
          </a:p>
          <a:p>
            <a:r>
              <a:rPr lang="th-TH" sz="2400" dirty="0" smtClean="0"/>
              <a:t>อาจเข้าใจได้ไม่ชัดเจน การใช้ภาพถ่ายและรูปภาพจะช่วยให้ผู้บริโภคสามารถแสดง</a:t>
            </a:r>
          </a:p>
          <a:p>
            <a:r>
              <a:rPr lang="th-TH" sz="2400" dirty="0" smtClean="0"/>
              <a:t>ความเห็นหรือความรู้สึกได้ตรงกับประเด็นที่ผู้วิจัยต้องการ</a:t>
            </a:r>
            <a:endParaRPr lang="th-TH" sz="2400" dirty="0" smtClean="0">
              <a:solidFill>
                <a:schemeClr val="tx2">
                  <a:lumMod val="75000"/>
                </a:schemeClr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Consumer Behavior Research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lvl="0" indent="-274320" algn="r">
              <a:lnSpc>
                <a:spcPts val="2500"/>
              </a:lnSpc>
              <a:buSzPct val="50000"/>
              <a:defRPr/>
            </a:pPr>
            <a:r>
              <a:rPr lang="en-GB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Data Collection Tools</a:t>
            </a:r>
            <a:endParaRPr lang="th-TH" sz="2800" b="1" dirty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7584" y="1268760"/>
            <a:ext cx="7416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dirty="0" smtClean="0">
                <a:solidFill>
                  <a:srgbClr val="861E86"/>
                </a:solidFill>
              </a:rPr>
              <a:t>บันทึกประจำวัน </a:t>
            </a:r>
            <a:r>
              <a:rPr lang="en-US" sz="2400" b="1" dirty="0" smtClean="0">
                <a:solidFill>
                  <a:srgbClr val="861E86"/>
                </a:solidFill>
              </a:rPr>
              <a:t>(Diaries)</a:t>
            </a:r>
          </a:p>
        </p:txBody>
      </p:sp>
      <p:sp>
        <p:nvSpPr>
          <p:cNvPr id="9" name="Rectangle 8"/>
          <p:cNvSpPr/>
          <p:nvPr/>
        </p:nvSpPr>
        <p:spPr>
          <a:xfrm>
            <a:off x="5220072" y="1988839"/>
            <a:ext cx="3531736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400" dirty="0" smtClean="0"/>
              <a:t>นักวิจัยจะให้ผู้บริโภคบันทึกกิจกรรม</a:t>
            </a:r>
          </a:p>
          <a:p>
            <a:r>
              <a:rPr lang="th-TH" sz="2400" dirty="0" smtClean="0"/>
              <a:t>และความรู้สึกในการใช้สินค้าหรือบริการ</a:t>
            </a:r>
          </a:p>
          <a:p>
            <a:r>
              <a:rPr lang="th-TH" sz="2400" dirty="0" smtClean="0"/>
              <a:t>ในแต่ละวัน การบันทึกอาจใช้ในรูป</a:t>
            </a:r>
          </a:p>
          <a:p>
            <a:r>
              <a:rPr lang="th-TH" sz="2400" dirty="0" smtClean="0"/>
              <a:t>แบบสมุดบันทึก การบันทึกข้อมูล</a:t>
            </a:r>
          </a:p>
          <a:p>
            <a:r>
              <a:rPr lang="th-TH" sz="2400" dirty="0" smtClean="0"/>
              <a:t>ทางอินเทอร์เน็ต หรืออาจใช้เครื่อง</a:t>
            </a:r>
          </a:p>
          <a:p>
            <a:r>
              <a:rPr lang="th-TH" sz="2400" dirty="0" smtClean="0"/>
              <a:t>บันทึกเสียงก็ได้</a:t>
            </a:r>
            <a:endParaRPr lang="th-TH" sz="2400" dirty="0" smtClean="0">
              <a:solidFill>
                <a:schemeClr val="tx2">
                  <a:lumMod val="75000"/>
                </a:schemeClr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3074" name="Picture 2" descr="Effective Research-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772815"/>
            <a:ext cx="3846914" cy="2808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Consumer Behavior Research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lvl="0" indent="-274320" algn="r">
              <a:lnSpc>
                <a:spcPts val="2500"/>
              </a:lnSpc>
              <a:buSzPct val="50000"/>
              <a:defRPr/>
            </a:pPr>
            <a:r>
              <a:rPr lang="en-GB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Data Collection Tools</a:t>
            </a:r>
            <a:endParaRPr lang="th-TH" sz="2800" b="1" dirty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7584" y="1268760"/>
            <a:ext cx="7416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dirty="0" smtClean="0">
                <a:solidFill>
                  <a:srgbClr val="861E86"/>
                </a:solidFill>
              </a:rPr>
              <a:t>การทดลอง </a:t>
            </a:r>
            <a:r>
              <a:rPr lang="en-US" sz="2400" b="1" dirty="0" smtClean="0">
                <a:solidFill>
                  <a:srgbClr val="861E86"/>
                </a:solidFill>
              </a:rPr>
              <a:t>(Experiments)</a:t>
            </a:r>
            <a:endParaRPr lang="th-TH" sz="2400" b="1" dirty="0" smtClean="0">
              <a:solidFill>
                <a:srgbClr val="861E86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067944" y="1772816"/>
            <a:ext cx="4698722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400" dirty="0" smtClean="0"/>
              <a:t>การเก็บข้อมูลจากการทดลองสามารถทำได้ด้วยวิธี</a:t>
            </a:r>
          </a:p>
          <a:p>
            <a:r>
              <a:rPr lang="th-TH" sz="2400" dirty="0" smtClean="0"/>
              <a:t>การสอบถามจากผู้บริโภค หรือจากการสังเกตอารมณ์</a:t>
            </a:r>
          </a:p>
          <a:p>
            <a:r>
              <a:rPr lang="th-TH" sz="2400" dirty="0" smtClean="0"/>
              <a:t>ของผู้บริโภค </a:t>
            </a:r>
          </a:p>
          <a:p>
            <a:r>
              <a:rPr lang="th-TH" sz="2400" dirty="0" smtClean="0"/>
              <a:t>เช่น การให้ผู้บริโภคทดลองชิมอาหารที่มีรสชาติต่างกัน </a:t>
            </a:r>
          </a:p>
          <a:p>
            <a:r>
              <a:rPr lang="th-TH" sz="2400" dirty="0" smtClean="0"/>
              <a:t>แล้วให้ผู้บริโภคระบุความชอบ ร่วมกับการสังเกตสีหน้า</a:t>
            </a:r>
          </a:p>
          <a:p>
            <a:r>
              <a:rPr lang="th-TH" sz="2400" dirty="0" smtClean="0"/>
              <a:t>ของผู้บริโภคขณะรับประทานอาหารร่วมด้วย</a:t>
            </a:r>
            <a:endParaRPr lang="th-TH" sz="2400" dirty="0" smtClean="0">
              <a:solidFill>
                <a:schemeClr val="tx2">
                  <a:lumMod val="75000"/>
                </a:schemeClr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4101" name="Picture 5" descr="Taste tes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772816"/>
            <a:ext cx="2963433" cy="2222575"/>
          </a:xfrm>
          <a:prstGeom prst="rect">
            <a:avLst/>
          </a:prstGeom>
          <a:noFill/>
        </p:spPr>
      </p:pic>
      <p:sp>
        <p:nvSpPr>
          <p:cNvPr id="13" name="Rectangle 12"/>
          <p:cNvSpPr/>
          <p:nvPr/>
        </p:nvSpPr>
        <p:spPr>
          <a:xfrm>
            <a:off x="896303" y="4326195"/>
            <a:ext cx="713208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400" dirty="0" smtClean="0"/>
              <a:t>สิ่งสำคัญของการวิจัยพฤติกรรมผู้บริโภคโดยวิธีการทดลองคือการควบคุมปัจจัยต่าง ๆ </a:t>
            </a:r>
          </a:p>
          <a:p>
            <a:r>
              <a:rPr lang="th-TH" sz="2400" dirty="0" smtClean="0"/>
              <a:t>ในการทดลองแต่ละครั้งให้เหมือนกัน</a:t>
            </a:r>
            <a:endParaRPr lang="th-TH" sz="2400" dirty="0" smtClean="0">
              <a:solidFill>
                <a:schemeClr val="tx2">
                  <a:lumMod val="75000"/>
                </a:schemeClr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Consumer Behavior Research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lvl="0" indent="-274320" algn="r">
              <a:lnSpc>
                <a:spcPts val="2500"/>
              </a:lnSpc>
              <a:buSzPct val="50000"/>
              <a:defRPr/>
            </a:pPr>
            <a:r>
              <a:rPr lang="en-GB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Data Collection Tools</a:t>
            </a:r>
            <a:endParaRPr lang="th-TH" sz="2800" b="1" dirty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7584" y="1268760"/>
            <a:ext cx="7416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dirty="0" smtClean="0">
                <a:solidFill>
                  <a:srgbClr val="861E86"/>
                </a:solidFill>
              </a:rPr>
              <a:t>การทดลองภาคสนาม </a:t>
            </a:r>
            <a:r>
              <a:rPr lang="en-US" sz="2400" b="1" dirty="0" smtClean="0">
                <a:solidFill>
                  <a:srgbClr val="861E86"/>
                </a:solidFill>
              </a:rPr>
              <a:t>(Field experiments)</a:t>
            </a:r>
            <a:endParaRPr lang="th-TH" sz="2400" b="1" dirty="0" smtClean="0">
              <a:solidFill>
                <a:srgbClr val="861E86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403648" y="1772816"/>
            <a:ext cx="38186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400" dirty="0" smtClean="0"/>
              <a:t>ทำการศึกษาพฤติกรรมผู้บริโภคในตลาดจริง </a:t>
            </a:r>
            <a:endParaRPr lang="th-TH" sz="2400" dirty="0" smtClean="0">
              <a:solidFill>
                <a:schemeClr val="tx2">
                  <a:lumMod val="75000"/>
                </a:schemeClr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27584" y="2492896"/>
            <a:ext cx="7416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dirty="0" smtClean="0">
                <a:solidFill>
                  <a:srgbClr val="861E86"/>
                </a:solidFill>
              </a:rPr>
              <a:t>การวิเคราะห์องค์ประกอบร่วม </a:t>
            </a:r>
            <a:r>
              <a:rPr lang="en-US" sz="2400" b="1" dirty="0" smtClean="0">
                <a:solidFill>
                  <a:srgbClr val="861E86"/>
                </a:solidFill>
              </a:rPr>
              <a:t>(Conjoint analysis)</a:t>
            </a:r>
            <a:endParaRPr lang="th-TH" sz="2400" b="1" dirty="0" smtClean="0">
              <a:solidFill>
                <a:srgbClr val="861E86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403648" y="3111351"/>
            <a:ext cx="73448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2400" dirty="0" smtClean="0"/>
              <a:t>เป็นการหาคำตอบเกี่ยวกับคุณค่าหรือความชอบ หรือคุณสมบัติของสินค้า</a:t>
            </a:r>
            <a:endParaRPr lang="th-TH" sz="2400" dirty="0" smtClean="0">
              <a:solidFill>
                <a:schemeClr val="tx2">
                  <a:lumMod val="75000"/>
                </a:schemeClr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27584" y="3933056"/>
            <a:ext cx="7416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dirty="0" smtClean="0">
                <a:solidFill>
                  <a:srgbClr val="861E86"/>
                </a:solidFill>
              </a:rPr>
              <a:t>การสังเกต </a:t>
            </a:r>
            <a:r>
              <a:rPr lang="en-US" sz="2400" b="1" dirty="0" smtClean="0">
                <a:solidFill>
                  <a:srgbClr val="861E86"/>
                </a:solidFill>
              </a:rPr>
              <a:t>(Observations)</a:t>
            </a:r>
          </a:p>
        </p:txBody>
      </p:sp>
      <p:pic>
        <p:nvPicPr>
          <p:cNvPr id="5122" name="Picture 2" descr="Observat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4437112"/>
            <a:ext cx="1393825" cy="2093913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2843808" y="4509120"/>
            <a:ext cx="60486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dirty="0" smtClean="0"/>
              <a:t>เป็นการเก็บรวบรวมข้อมูลจากการสังเกตผู้บริโภคในการตอบสนองต่อสินค้าหรือบริการ เช่น ในร้านจำหน่ายสินค้าอาจมีการติดตั้งกล้องเพื่อบันทึกพฤติกรรมผู้บริโภคในการเลือกสินค้า เพื่อสังเกตผู้บริโภคในกระบวนการตัดสินใจเลือกซื้อสินค้า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ngsana New">
      <a:majorFont>
        <a:latin typeface="Angsana New"/>
        <a:ea typeface=""/>
        <a:cs typeface="Angsana New"/>
      </a:majorFont>
      <a:minorFont>
        <a:latin typeface="Angsana New"/>
        <a:ea typeface=""/>
        <a:cs typeface="Angsana New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ngsana New">
      <a:majorFont>
        <a:latin typeface="Angsana New"/>
        <a:ea typeface=""/>
        <a:cs typeface="Angsana New"/>
      </a:majorFont>
      <a:minorFont>
        <a:latin typeface="Angsana New"/>
        <a:ea typeface=""/>
        <a:cs typeface="Angsana New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Wut's Template 01</Template>
  <TotalTime>10894</TotalTime>
  <Words>1647</Words>
  <Application>Microsoft Office PowerPoint</Application>
  <PresentationFormat>On-screen Show (4:3)</PresentationFormat>
  <Paragraphs>222</Paragraphs>
  <Slides>23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1_Custom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บธม. 612 การจัดการในฐานะผู้ประกอบการ</dc:title>
  <dc:creator>Administrator</dc:creator>
  <cp:lastModifiedBy>Wut</cp:lastModifiedBy>
  <cp:revision>1144</cp:revision>
  <dcterms:created xsi:type="dcterms:W3CDTF">2011-07-14T07:15:29Z</dcterms:created>
  <dcterms:modified xsi:type="dcterms:W3CDTF">2012-09-16T03:38:42Z</dcterms:modified>
</cp:coreProperties>
</file>